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25"/>
  </p:notesMasterIdLst>
  <p:sldIdLst>
    <p:sldId id="428" r:id="rId3"/>
    <p:sldId id="382" r:id="rId4"/>
    <p:sldId id="369" r:id="rId5"/>
    <p:sldId id="259" r:id="rId6"/>
    <p:sldId id="277" r:id="rId7"/>
    <p:sldId id="261" r:id="rId8"/>
    <p:sldId id="271" r:id="rId9"/>
    <p:sldId id="384" r:id="rId10"/>
    <p:sldId id="386" r:id="rId11"/>
    <p:sldId id="390" r:id="rId12"/>
    <p:sldId id="385" r:id="rId13"/>
    <p:sldId id="265" r:id="rId14"/>
    <p:sldId id="267" r:id="rId15"/>
    <p:sldId id="275" r:id="rId16"/>
    <p:sldId id="272" r:id="rId17"/>
    <p:sldId id="273" r:id="rId18"/>
    <p:sldId id="274" r:id="rId19"/>
    <p:sldId id="391" r:id="rId20"/>
    <p:sldId id="392" r:id="rId21"/>
    <p:sldId id="383" r:id="rId22"/>
    <p:sldId id="388" r:id="rId23"/>
    <p:sldId id="387" r:id="rId24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Roboto Slab" panose="02000000000000000000" pitchFamily="2" charset="0"/>
      <p:regular r:id="rId32"/>
      <p:bold r:id="rId33"/>
      <p:italic r:id="rId34"/>
      <p:boldItalic r:id="rId35"/>
    </p:embeddedFont>
  </p:embeddedFontLst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 autoAdjust="0"/>
    <p:restoredTop sz="82958" autoAdjust="0"/>
  </p:normalViewPr>
  <p:slideViewPr>
    <p:cSldViewPr snapToGrid="0">
      <p:cViewPr varScale="1">
        <p:scale>
          <a:sx n="93" d="100"/>
          <a:sy n="93" d="100"/>
        </p:scale>
        <p:origin x="216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E98A92-94AF-48A9-8563-17F4A55D7DC7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D86AEE-239E-4228-B875-9E9DF601437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>
              <a:latin typeface="Roboto Slab" pitchFamily="2" charset="0"/>
              <a:ea typeface="Roboto Slab" pitchFamily="2" charset="0"/>
            </a:rPr>
            <a:t>Platform needs to support many more products</a:t>
          </a:r>
        </a:p>
      </dgm:t>
    </dgm:pt>
    <dgm:pt modelId="{14CAFF59-216B-4FAA-8187-921C67E98CDD}" type="parTrans" cxnId="{E68D6113-08F6-467E-A51B-A6C3B6E1685B}">
      <dgm:prSet/>
      <dgm:spPr/>
      <dgm:t>
        <a:bodyPr/>
        <a:lstStyle/>
        <a:p>
          <a:endParaRPr lang="en-US"/>
        </a:p>
      </dgm:t>
    </dgm:pt>
    <dgm:pt modelId="{CF68779A-662C-4A3F-A48F-520EF28B0A84}" type="sibTrans" cxnId="{E68D6113-08F6-467E-A51B-A6C3B6E1685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8789A0F-8A94-45B7-A0A5-29DC50AC746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>
              <a:latin typeface="Roboto Slab" pitchFamily="2" charset="0"/>
              <a:ea typeface="Roboto Slab" pitchFamily="2" charset="0"/>
            </a:rPr>
            <a:t>Platform development is partly constrained by client’s technical decisions</a:t>
          </a:r>
        </a:p>
      </dgm:t>
    </dgm:pt>
    <dgm:pt modelId="{84856C95-E2E8-4F91-B6AA-477EE834C36E}" type="parTrans" cxnId="{49CA6747-8274-47E7-BA8E-9B988CEE4A41}">
      <dgm:prSet/>
      <dgm:spPr/>
      <dgm:t>
        <a:bodyPr/>
        <a:lstStyle/>
        <a:p>
          <a:endParaRPr lang="en-US"/>
        </a:p>
      </dgm:t>
    </dgm:pt>
    <dgm:pt modelId="{DC6682D0-A35B-4D35-8F07-5FDA673C2980}" type="sibTrans" cxnId="{49CA6747-8274-47E7-BA8E-9B988CEE4A4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7B08B70-E72C-4B94-9BFB-922ACE636A2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>
              <a:latin typeface="Roboto Slab" pitchFamily="2" charset="0"/>
              <a:ea typeface="Roboto Slab" pitchFamily="2" charset="0"/>
            </a:rPr>
            <a:t>Platform needs to provide wider range of services</a:t>
          </a:r>
        </a:p>
      </dgm:t>
    </dgm:pt>
    <dgm:pt modelId="{9E70AC3B-66A9-43C9-9620-75F4278C43FB}" type="parTrans" cxnId="{934B8E48-889C-4EF2-BA9E-7E9CE6D73498}">
      <dgm:prSet/>
      <dgm:spPr/>
      <dgm:t>
        <a:bodyPr/>
        <a:lstStyle/>
        <a:p>
          <a:endParaRPr lang="en-US"/>
        </a:p>
      </dgm:t>
    </dgm:pt>
    <dgm:pt modelId="{BA61E54B-5F5C-4E9C-82A7-88306FD792D6}" type="sibTrans" cxnId="{934B8E48-889C-4EF2-BA9E-7E9CE6D7349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932AAD-B4C5-441E-B49C-88221B31B23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>
              <a:latin typeface="Roboto Slab" pitchFamily="2" charset="0"/>
              <a:ea typeface="Roboto Slab" pitchFamily="2" charset="0"/>
            </a:rPr>
            <a:t>Additional cognitive load on the platform team</a:t>
          </a:r>
        </a:p>
      </dgm:t>
    </dgm:pt>
    <dgm:pt modelId="{3C9AA998-AFFC-49E2-A200-B08812222B4D}" type="parTrans" cxnId="{11E09E35-1A6D-433E-A4CE-E089440B3BB4}">
      <dgm:prSet/>
      <dgm:spPr/>
      <dgm:t>
        <a:bodyPr/>
        <a:lstStyle/>
        <a:p>
          <a:endParaRPr lang="en-US"/>
        </a:p>
      </dgm:t>
    </dgm:pt>
    <dgm:pt modelId="{912114D3-1A1B-48A5-8127-72AB64D606FC}" type="sibTrans" cxnId="{11E09E35-1A6D-433E-A4CE-E089440B3BB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01E0C31-C549-4D49-8249-8F00611D8C0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>
              <a:latin typeface="Roboto Slab" pitchFamily="2" charset="0"/>
              <a:ea typeface="Roboto Slab" pitchFamily="2" charset="0"/>
            </a:rPr>
            <a:t>Who bears the cost of building the platform in a professional services company?</a:t>
          </a:r>
        </a:p>
      </dgm:t>
    </dgm:pt>
    <dgm:pt modelId="{55D4C9C4-38D3-40BD-B5D6-38B8355A6599}" type="parTrans" cxnId="{ADB99828-E35A-421D-9218-7814D7F19E5A}">
      <dgm:prSet/>
      <dgm:spPr/>
      <dgm:t>
        <a:bodyPr/>
        <a:lstStyle/>
        <a:p>
          <a:endParaRPr lang="en-US"/>
        </a:p>
      </dgm:t>
    </dgm:pt>
    <dgm:pt modelId="{55207774-F5C6-451E-9476-810F46FD8705}" type="sibTrans" cxnId="{ADB99828-E35A-421D-9218-7814D7F19E5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74A477F-B190-402D-BE3E-7282C3997AB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>
              <a:latin typeface="Roboto Slab" pitchFamily="2" charset="0"/>
              <a:ea typeface="Roboto Slab" pitchFamily="2" charset="0"/>
            </a:rPr>
            <a:t>Professional services company helps its clients set up their platform and acts as an enabling team for the client</a:t>
          </a:r>
        </a:p>
      </dgm:t>
    </dgm:pt>
    <dgm:pt modelId="{19CF58EF-A3AC-4C9A-AD9F-DD4850211CBD}" type="parTrans" cxnId="{6701052A-BBBD-4066-B68F-9E830E2E19B4}">
      <dgm:prSet/>
      <dgm:spPr/>
      <dgm:t>
        <a:bodyPr/>
        <a:lstStyle/>
        <a:p>
          <a:endParaRPr lang="en-US"/>
        </a:p>
      </dgm:t>
    </dgm:pt>
    <dgm:pt modelId="{D7A6AF41-BEFB-4C84-9D81-9E842E056F05}" type="sibTrans" cxnId="{6701052A-BBBD-4066-B68F-9E830E2E19B4}">
      <dgm:prSet/>
      <dgm:spPr/>
      <dgm:t>
        <a:bodyPr/>
        <a:lstStyle/>
        <a:p>
          <a:endParaRPr lang="en-US"/>
        </a:p>
      </dgm:t>
    </dgm:pt>
    <dgm:pt modelId="{0808BC27-69BE-4FB1-A248-4AD7979FA1E9}" type="pres">
      <dgm:prSet presAssocID="{E7E98A92-94AF-48A9-8563-17F4A55D7DC7}" presName="root" presStyleCnt="0">
        <dgm:presLayoutVars>
          <dgm:dir/>
          <dgm:resizeHandles val="exact"/>
        </dgm:presLayoutVars>
      </dgm:prSet>
      <dgm:spPr/>
    </dgm:pt>
    <dgm:pt modelId="{804E8FAB-6E25-42E4-9280-3227AB51EF51}" type="pres">
      <dgm:prSet presAssocID="{E7E98A92-94AF-48A9-8563-17F4A55D7DC7}" presName="container" presStyleCnt="0">
        <dgm:presLayoutVars>
          <dgm:dir/>
          <dgm:resizeHandles val="exact"/>
        </dgm:presLayoutVars>
      </dgm:prSet>
      <dgm:spPr/>
    </dgm:pt>
    <dgm:pt modelId="{A2570390-C164-4934-A2CD-40FD1D968CEC}" type="pres">
      <dgm:prSet presAssocID="{45D86AEE-239E-4228-B875-9E9DF601437E}" presName="compNode" presStyleCnt="0"/>
      <dgm:spPr/>
    </dgm:pt>
    <dgm:pt modelId="{A6FDF934-EECB-4055-A945-F06B424B6289}" type="pres">
      <dgm:prSet presAssocID="{45D86AEE-239E-4228-B875-9E9DF601437E}" presName="iconBgRect" presStyleLbl="bgShp" presStyleIdx="0" presStyleCnt="6" custLinFactNeighborX="-81048"/>
      <dgm:spPr/>
    </dgm:pt>
    <dgm:pt modelId="{2FA66A5F-60B6-47E9-A18D-E52AB404860D}" type="pres">
      <dgm:prSet presAssocID="{45D86AEE-239E-4228-B875-9E9DF601437E}" presName="iconRect" presStyleLbl="node1" presStyleIdx="0" presStyleCnt="6" custLinFactX="-42644" custLinFactNeighborX="-100000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C6BCFF32-2454-41B0-9885-97980BE341F7}" type="pres">
      <dgm:prSet presAssocID="{45D86AEE-239E-4228-B875-9E9DF601437E}" presName="spaceRect" presStyleCnt="0"/>
      <dgm:spPr/>
    </dgm:pt>
    <dgm:pt modelId="{D63B6750-D0C7-4115-A612-72C9919C9D03}" type="pres">
      <dgm:prSet presAssocID="{45D86AEE-239E-4228-B875-9E9DF601437E}" presName="textRect" presStyleLbl="revTx" presStyleIdx="0" presStyleCnt="6" custScaleX="140204" custLinFactNeighborX="-12318" custLinFactNeighborY="4186">
        <dgm:presLayoutVars>
          <dgm:chMax val="1"/>
          <dgm:chPref val="1"/>
        </dgm:presLayoutVars>
      </dgm:prSet>
      <dgm:spPr/>
    </dgm:pt>
    <dgm:pt modelId="{75746698-CACF-4093-A93B-859C2FA6CCDB}" type="pres">
      <dgm:prSet presAssocID="{CF68779A-662C-4A3F-A48F-520EF28B0A84}" presName="sibTrans" presStyleLbl="sibTrans2D1" presStyleIdx="0" presStyleCnt="0"/>
      <dgm:spPr/>
    </dgm:pt>
    <dgm:pt modelId="{F76B409C-1BA0-4709-B6C4-A7D4F3AA40F5}" type="pres">
      <dgm:prSet presAssocID="{A8789A0F-8A94-45B7-A0A5-29DC50AC7462}" presName="compNode" presStyleCnt="0"/>
      <dgm:spPr/>
    </dgm:pt>
    <dgm:pt modelId="{49EBFAC4-8073-420A-BAA7-CE7925A47605}" type="pres">
      <dgm:prSet presAssocID="{A8789A0F-8A94-45B7-A0A5-29DC50AC7462}" presName="iconBgRect" presStyleLbl="bgShp" presStyleIdx="1" presStyleCnt="6" custLinFactNeighborX="4711"/>
      <dgm:spPr/>
    </dgm:pt>
    <dgm:pt modelId="{5D0B89DE-77FD-4F3A-A6F1-AA42ACF8FF57}" type="pres">
      <dgm:prSet presAssocID="{A8789A0F-8A94-45B7-A0A5-29DC50AC7462}" presName="iconRect" presStyleLbl="node1" presStyleIdx="1" presStyleCnt="6" custLinFactNeighborX="8127"/>
      <dgm:spPr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819FE9EB-CB54-4C83-935F-963AEFE0E02E}" type="pres">
      <dgm:prSet presAssocID="{A8789A0F-8A94-45B7-A0A5-29DC50AC7462}" presName="spaceRect" presStyleCnt="0"/>
      <dgm:spPr/>
    </dgm:pt>
    <dgm:pt modelId="{F0CEBC34-9EB3-41BD-BE42-CC89F3F7AAF3}" type="pres">
      <dgm:prSet presAssocID="{A8789A0F-8A94-45B7-A0A5-29DC50AC7462}" presName="textRect" presStyleLbl="revTx" presStyleIdx="1" presStyleCnt="6" custScaleX="153143" custLinFactNeighborX="32419">
        <dgm:presLayoutVars>
          <dgm:chMax val="1"/>
          <dgm:chPref val="1"/>
        </dgm:presLayoutVars>
      </dgm:prSet>
      <dgm:spPr/>
    </dgm:pt>
    <dgm:pt modelId="{05C9527A-8A10-4D07-82AA-EF1CDCC69F26}" type="pres">
      <dgm:prSet presAssocID="{DC6682D0-A35B-4D35-8F07-5FDA673C2980}" presName="sibTrans" presStyleLbl="sibTrans2D1" presStyleIdx="0" presStyleCnt="0"/>
      <dgm:spPr/>
    </dgm:pt>
    <dgm:pt modelId="{24FD5243-4A53-457A-8A39-91BACFAAC659}" type="pres">
      <dgm:prSet presAssocID="{F7B08B70-E72C-4B94-9BFB-922ACE636A22}" presName="compNode" presStyleCnt="0"/>
      <dgm:spPr/>
    </dgm:pt>
    <dgm:pt modelId="{EFAA2E2F-E28A-4633-B388-66745988EC21}" type="pres">
      <dgm:prSet presAssocID="{F7B08B70-E72C-4B94-9BFB-922ACE636A22}" presName="iconBgRect" presStyleLbl="bgShp" presStyleIdx="2" presStyleCnt="6" custLinFactNeighborX="-81048"/>
      <dgm:spPr/>
    </dgm:pt>
    <dgm:pt modelId="{7EC07A0A-6E42-4364-BCD1-CD442D577FF5}" type="pres">
      <dgm:prSet presAssocID="{F7B08B70-E72C-4B94-9BFB-922ACE636A22}" presName="iconRect" presStyleLbl="node1" presStyleIdx="2" presStyleCnt="6" custLinFactX="-42644" custLinFactNeighborX="-100000"/>
      <dgm:spPr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4E5C9F91-F1EB-43A7-A375-7B739CF92C78}" type="pres">
      <dgm:prSet presAssocID="{F7B08B70-E72C-4B94-9BFB-922ACE636A22}" presName="spaceRect" presStyleCnt="0"/>
      <dgm:spPr/>
    </dgm:pt>
    <dgm:pt modelId="{B8FEC3E6-AB16-4A09-9E67-EC31A7C9E348}" type="pres">
      <dgm:prSet presAssocID="{F7B08B70-E72C-4B94-9BFB-922ACE636A22}" presName="textRect" presStyleLbl="revTx" presStyleIdx="2" presStyleCnt="6" custScaleX="145205" custLinFactNeighborX="-7071">
        <dgm:presLayoutVars>
          <dgm:chMax val="1"/>
          <dgm:chPref val="1"/>
        </dgm:presLayoutVars>
      </dgm:prSet>
      <dgm:spPr/>
    </dgm:pt>
    <dgm:pt modelId="{1B383BDE-A62F-495C-A51A-B251E0F9E4A0}" type="pres">
      <dgm:prSet presAssocID="{BA61E54B-5F5C-4E9C-82A7-88306FD792D6}" presName="sibTrans" presStyleLbl="sibTrans2D1" presStyleIdx="0" presStyleCnt="0"/>
      <dgm:spPr/>
    </dgm:pt>
    <dgm:pt modelId="{95F6DD06-43A3-4085-ADF5-720A987FC281}" type="pres">
      <dgm:prSet presAssocID="{E5932AAD-B4C5-441E-B49C-88221B31B238}" presName="compNode" presStyleCnt="0"/>
      <dgm:spPr/>
    </dgm:pt>
    <dgm:pt modelId="{55349653-4C1E-421B-B08C-BC90C901F438}" type="pres">
      <dgm:prSet presAssocID="{E5932AAD-B4C5-441E-B49C-88221B31B238}" presName="iconBgRect" presStyleLbl="bgShp" presStyleIdx="3" presStyleCnt="6" custLinFactNeighborX="-590"/>
      <dgm:spPr/>
    </dgm:pt>
    <dgm:pt modelId="{4A258781-1CDD-4DC0-B93A-020453A3F5E8}" type="pres">
      <dgm:prSet presAssocID="{E5932AAD-B4C5-441E-B49C-88221B31B238}" presName="iconRect" presStyleLbl="node1" presStyleIdx="3" presStyleCnt="6" custLinFactNeighborX="-1017"/>
      <dgm:spPr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9950ECE-B833-457D-A7D7-C705BF4D1F8A}" type="pres">
      <dgm:prSet presAssocID="{E5932AAD-B4C5-441E-B49C-88221B31B238}" presName="spaceRect" presStyleCnt="0"/>
      <dgm:spPr/>
    </dgm:pt>
    <dgm:pt modelId="{29A529F3-BF47-4FA0-8549-6B7DB04768E3}" type="pres">
      <dgm:prSet presAssocID="{E5932AAD-B4C5-441E-B49C-88221B31B238}" presName="textRect" presStyleLbl="revTx" presStyleIdx="3" presStyleCnt="6" custScaleX="144247" custLinFactNeighborX="27503">
        <dgm:presLayoutVars>
          <dgm:chMax val="1"/>
          <dgm:chPref val="1"/>
        </dgm:presLayoutVars>
      </dgm:prSet>
      <dgm:spPr/>
    </dgm:pt>
    <dgm:pt modelId="{A1468A90-B89A-444B-B98D-82479331FAAB}" type="pres">
      <dgm:prSet presAssocID="{912114D3-1A1B-48A5-8127-72AB64D606FC}" presName="sibTrans" presStyleLbl="sibTrans2D1" presStyleIdx="0" presStyleCnt="0"/>
      <dgm:spPr/>
    </dgm:pt>
    <dgm:pt modelId="{CC4E5E6E-30CB-47D2-8CDF-C261792A2705}" type="pres">
      <dgm:prSet presAssocID="{101E0C31-C549-4D49-8249-8F00611D8C0A}" presName="compNode" presStyleCnt="0"/>
      <dgm:spPr/>
    </dgm:pt>
    <dgm:pt modelId="{9E614AEC-9CD2-4708-BE61-2355E814F1C9}" type="pres">
      <dgm:prSet presAssocID="{101E0C31-C549-4D49-8249-8F00611D8C0A}" presName="iconBgRect" presStyleLbl="bgShp" presStyleIdx="4" presStyleCnt="6" custLinFactNeighborX="-81048"/>
      <dgm:spPr/>
    </dgm:pt>
    <dgm:pt modelId="{513DC629-C8E1-49AA-AA2A-6863501D0C64}" type="pres">
      <dgm:prSet presAssocID="{101E0C31-C549-4D49-8249-8F00611D8C0A}" presName="iconRect" presStyleLbl="node1" presStyleIdx="4" presStyleCnt="6" custLinFactX="-42644" custLinFactNeighborX="-100000"/>
      <dgm:spPr>
        <a:blipFill>
          <a:blip xmlns:r="http://schemas.openxmlformats.org/officeDocument/2006/relationships"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64DB8FE8-13FB-4F6F-B36B-395BE389D691}" type="pres">
      <dgm:prSet presAssocID="{101E0C31-C549-4D49-8249-8F00611D8C0A}" presName="spaceRect" presStyleCnt="0"/>
      <dgm:spPr/>
    </dgm:pt>
    <dgm:pt modelId="{E1C4DB4B-46B1-4476-BE18-A4C5C6952C45}" type="pres">
      <dgm:prSet presAssocID="{101E0C31-C549-4D49-8249-8F00611D8C0A}" presName="textRect" presStyleLbl="revTx" presStyleIdx="4" presStyleCnt="6" custScaleX="168146" custLinFactNeighborX="4261">
        <dgm:presLayoutVars>
          <dgm:chMax val="1"/>
          <dgm:chPref val="1"/>
        </dgm:presLayoutVars>
      </dgm:prSet>
      <dgm:spPr/>
    </dgm:pt>
    <dgm:pt modelId="{E98AD944-86F4-4DF1-B9B7-788AA870724C}" type="pres">
      <dgm:prSet presAssocID="{55207774-F5C6-451E-9476-810F46FD8705}" presName="sibTrans" presStyleLbl="sibTrans2D1" presStyleIdx="0" presStyleCnt="0"/>
      <dgm:spPr/>
    </dgm:pt>
    <dgm:pt modelId="{E4344204-0387-4961-A910-F1FA2CC74209}" type="pres">
      <dgm:prSet presAssocID="{274A477F-B190-402D-BE3E-7282C3997AB4}" presName="compNode" presStyleCnt="0"/>
      <dgm:spPr/>
    </dgm:pt>
    <dgm:pt modelId="{3F3CA0DA-79B2-4F0B-9CD4-46A03831A0FF}" type="pres">
      <dgm:prSet presAssocID="{274A477F-B190-402D-BE3E-7282C3997AB4}" presName="iconBgRect" presStyleLbl="bgShp" presStyleIdx="5" presStyleCnt="6" custLinFactNeighborX="-24158"/>
      <dgm:spPr/>
    </dgm:pt>
    <dgm:pt modelId="{EF7F01AC-2145-4CA0-A949-94E7896B4385}" type="pres">
      <dgm:prSet presAssocID="{274A477F-B190-402D-BE3E-7282C3997AB4}" presName="iconRect" presStyleLbl="node1" presStyleIdx="5" presStyleCnt="6" custLinFactNeighborX="-41657"/>
      <dgm:spPr>
        <a:blipFill>
          <a:blip xmlns:r="http://schemas.openxmlformats.org/officeDocument/2006/relationships" r:embed="rId1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E024F3A8-771E-4E70-8F9E-B3CE526AA7F8}" type="pres">
      <dgm:prSet presAssocID="{274A477F-B190-402D-BE3E-7282C3997AB4}" presName="spaceRect" presStyleCnt="0"/>
      <dgm:spPr/>
    </dgm:pt>
    <dgm:pt modelId="{7CFEB0F4-4655-47DF-B8DC-D64E013C92ED}" type="pres">
      <dgm:prSet presAssocID="{274A477F-B190-402D-BE3E-7282C3997AB4}" presName="textRect" presStyleLbl="revTx" presStyleIdx="5" presStyleCnt="6" custScaleX="198166" custLinFactNeighborX="46438">
        <dgm:presLayoutVars>
          <dgm:chMax val="1"/>
          <dgm:chPref val="1"/>
        </dgm:presLayoutVars>
      </dgm:prSet>
      <dgm:spPr/>
    </dgm:pt>
  </dgm:ptLst>
  <dgm:cxnLst>
    <dgm:cxn modelId="{E68D6113-08F6-467E-A51B-A6C3B6E1685B}" srcId="{E7E98A92-94AF-48A9-8563-17F4A55D7DC7}" destId="{45D86AEE-239E-4228-B875-9E9DF601437E}" srcOrd="0" destOrd="0" parTransId="{14CAFF59-216B-4FAA-8187-921C67E98CDD}" sibTransId="{CF68779A-662C-4A3F-A48F-520EF28B0A84}"/>
    <dgm:cxn modelId="{38A11F1B-D78B-4E75-82E9-4DF239D77978}" type="presOf" srcId="{BA61E54B-5F5C-4E9C-82A7-88306FD792D6}" destId="{1B383BDE-A62F-495C-A51A-B251E0F9E4A0}" srcOrd="0" destOrd="0" presId="urn:microsoft.com/office/officeart/2018/2/layout/IconCircleList"/>
    <dgm:cxn modelId="{ADB99828-E35A-421D-9218-7814D7F19E5A}" srcId="{E7E98A92-94AF-48A9-8563-17F4A55D7DC7}" destId="{101E0C31-C549-4D49-8249-8F00611D8C0A}" srcOrd="4" destOrd="0" parTransId="{55D4C9C4-38D3-40BD-B5D6-38B8355A6599}" sibTransId="{55207774-F5C6-451E-9476-810F46FD8705}"/>
    <dgm:cxn modelId="{38EACC28-3E45-4948-9AE6-04FB24AD3BC6}" type="presOf" srcId="{274A477F-B190-402D-BE3E-7282C3997AB4}" destId="{7CFEB0F4-4655-47DF-B8DC-D64E013C92ED}" srcOrd="0" destOrd="0" presId="urn:microsoft.com/office/officeart/2018/2/layout/IconCircleList"/>
    <dgm:cxn modelId="{6701052A-BBBD-4066-B68F-9E830E2E19B4}" srcId="{E7E98A92-94AF-48A9-8563-17F4A55D7DC7}" destId="{274A477F-B190-402D-BE3E-7282C3997AB4}" srcOrd="5" destOrd="0" parTransId="{19CF58EF-A3AC-4C9A-AD9F-DD4850211CBD}" sibTransId="{D7A6AF41-BEFB-4C84-9D81-9E842E056F05}"/>
    <dgm:cxn modelId="{11E09E35-1A6D-433E-A4CE-E089440B3BB4}" srcId="{E7E98A92-94AF-48A9-8563-17F4A55D7DC7}" destId="{E5932AAD-B4C5-441E-B49C-88221B31B238}" srcOrd="3" destOrd="0" parTransId="{3C9AA998-AFFC-49E2-A200-B08812222B4D}" sibTransId="{912114D3-1A1B-48A5-8127-72AB64D606FC}"/>
    <dgm:cxn modelId="{C9A9CC3C-2B3A-493F-B274-377D5C9C227F}" type="presOf" srcId="{A8789A0F-8A94-45B7-A0A5-29DC50AC7462}" destId="{F0CEBC34-9EB3-41BD-BE42-CC89F3F7AAF3}" srcOrd="0" destOrd="0" presId="urn:microsoft.com/office/officeart/2018/2/layout/IconCircleList"/>
    <dgm:cxn modelId="{772D0B3D-9EE9-4798-978D-860B78475477}" type="presOf" srcId="{912114D3-1A1B-48A5-8127-72AB64D606FC}" destId="{A1468A90-B89A-444B-B98D-82479331FAAB}" srcOrd="0" destOrd="0" presId="urn:microsoft.com/office/officeart/2018/2/layout/IconCircleList"/>
    <dgm:cxn modelId="{49CA6747-8274-47E7-BA8E-9B988CEE4A41}" srcId="{E7E98A92-94AF-48A9-8563-17F4A55D7DC7}" destId="{A8789A0F-8A94-45B7-A0A5-29DC50AC7462}" srcOrd="1" destOrd="0" parTransId="{84856C95-E2E8-4F91-B6AA-477EE834C36E}" sibTransId="{DC6682D0-A35B-4D35-8F07-5FDA673C2980}"/>
    <dgm:cxn modelId="{934B8E48-889C-4EF2-BA9E-7E9CE6D73498}" srcId="{E7E98A92-94AF-48A9-8563-17F4A55D7DC7}" destId="{F7B08B70-E72C-4B94-9BFB-922ACE636A22}" srcOrd="2" destOrd="0" parTransId="{9E70AC3B-66A9-43C9-9620-75F4278C43FB}" sibTransId="{BA61E54B-5F5C-4E9C-82A7-88306FD792D6}"/>
    <dgm:cxn modelId="{2D87D64D-7AAD-4E2E-988B-027B223C745D}" type="presOf" srcId="{101E0C31-C549-4D49-8249-8F00611D8C0A}" destId="{E1C4DB4B-46B1-4476-BE18-A4C5C6952C45}" srcOrd="0" destOrd="0" presId="urn:microsoft.com/office/officeart/2018/2/layout/IconCircleList"/>
    <dgm:cxn modelId="{80ADB253-A09D-4242-91DA-095BCCF302A2}" type="presOf" srcId="{55207774-F5C6-451E-9476-810F46FD8705}" destId="{E98AD944-86F4-4DF1-B9B7-788AA870724C}" srcOrd="0" destOrd="0" presId="urn:microsoft.com/office/officeart/2018/2/layout/IconCircleList"/>
    <dgm:cxn modelId="{EBCD66A3-AEAF-4EA2-BFFE-B66F2A1D75B3}" type="presOf" srcId="{CF68779A-662C-4A3F-A48F-520EF28B0A84}" destId="{75746698-CACF-4093-A93B-859C2FA6CCDB}" srcOrd="0" destOrd="0" presId="urn:microsoft.com/office/officeart/2018/2/layout/IconCircleList"/>
    <dgm:cxn modelId="{78FBF0AA-7844-46A6-866F-0C312608BE44}" type="presOf" srcId="{45D86AEE-239E-4228-B875-9E9DF601437E}" destId="{D63B6750-D0C7-4115-A612-72C9919C9D03}" srcOrd="0" destOrd="0" presId="urn:microsoft.com/office/officeart/2018/2/layout/IconCircleList"/>
    <dgm:cxn modelId="{DC23CBBD-86F0-4E00-80B5-BAC737CA5C1E}" type="presOf" srcId="{E5932AAD-B4C5-441E-B49C-88221B31B238}" destId="{29A529F3-BF47-4FA0-8549-6B7DB04768E3}" srcOrd="0" destOrd="0" presId="urn:microsoft.com/office/officeart/2018/2/layout/IconCircleList"/>
    <dgm:cxn modelId="{1BD636DA-2C9F-4DB6-95EB-129B7C81F1B2}" type="presOf" srcId="{E7E98A92-94AF-48A9-8563-17F4A55D7DC7}" destId="{0808BC27-69BE-4FB1-A248-4AD7979FA1E9}" srcOrd="0" destOrd="0" presId="urn:microsoft.com/office/officeart/2018/2/layout/IconCircleList"/>
    <dgm:cxn modelId="{EF34F2E4-036F-4B46-9C1E-528B9B84097B}" type="presOf" srcId="{F7B08B70-E72C-4B94-9BFB-922ACE636A22}" destId="{B8FEC3E6-AB16-4A09-9E67-EC31A7C9E348}" srcOrd="0" destOrd="0" presId="urn:microsoft.com/office/officeart/2018/2/layout/IconCircleList"/>
    <dgm:cxn modelId="{FFAA62E7-263C-434C-908A-7D73FEE67E18}" type="presOf" srcId="{DC6682D0-A35B-4D35-8F07-5FDA673C2980}" destId="{05C9527A-8A10-4D07-82AA-EF1CDCC69F26}" srcOrd="0" destOrd="0" presId="urn:microsoft.com/office/officeart/2018/2/layout/IconCircleList"/>
    <dgm:cxn modelId="{D9D5F6C7-44B1-421D-97FB-8972FCCA04AD}" type="presParOf" srcId="{0808BC27-69BE-4FB1-A248-4AD7979FA1E9}" destId="{804E8FAB-6E25-42E4-9280-3227AB51EF51}" srcOrd="0" destOrd="0" presId="urn:microsoft.com/office/officeart/2018/2/layout/IconCircleList"/>
    <dgm:cxn modelId="{BB9AE837-7D86-4960-B78C-69AFDEDCE841}" type="presParOf" srcId="{804E8FAB-6E25-42E4-9280-3227AB51EF51}" destId="{A2570390-C164-4934-A2CD-40FD1D968CEC}" srcOrd="0" destOrd="0" presId="urn:microsoft.com/office/officeart/2018/2/layout/IconCircleList"/>
    <dgm:cxn modelId="{94EDBFE1-7F7E-49BA-B86C-AF0979236EFA}" type="presParOf" srcId="{A2570390-C164-4934-A2CD-40FD1D968CEC}" destId="{A6FDF934-EECB-4055-A945-F06B424B6289}" srcOrd="0" destOrd="0" presId="urn:microsoft.com/office/officeart/2018/2/layout/IconCircleList"/>
    <dgm:cxn modelId="{FEB93635-7009-4AF6-B1BB-935BC0EFAC59}" type="presParOf" srcId="{A2570390-C164-4934-A2CD-40FD1D968CEC}" destId="{2FA66A5F-60B6-47E9-A18D-E52AB404860D}" srcOrd="1" destOrd="0" presId="urn:microsoft.com/office/officeart/2018/2/layout/IconCircleList"/>
    <dgm:cxn modelId="{DF66E153-2B71-4BE6-85BC-B825BCE96460}" type="presParOf" srcId="{A2570390-C164-4934-A2CD-40FD1D968CEC}" destId="{C6BCFF32-2454-41B0-9885-97980BE341F7}" srcOrd="2" destOrd="0" presId="urn:microsoft.com/office/officeart/2018/2/layout/IconCircleList"/>
    <dgm:cxn modelId="{4162217B-5694-40A0-BACF-DBB3A2E5AA9F}" type="presParOf" srcId="{A2570390-C164-4934-A2CD-40FD1D968CEC}" destId="{D63B6750-D0C7-4115-A612-72C9919C9D03}" srcOrd="3" destOrd="0" presId="urn:microsoft.com/office/officeart/2018/2/layout/IconCircleList"/>
    <dgm:cxn modelId="{AE929B9B-BECD-4EEF-85AA-7399DFA91E42}" type="presParOf" srcId="{804E8FAB-6E25-42E4-9280-3227AB51EF51}" destId="{75746698-CACF-4093-A93B-859C2FA6CCDB}" srcOrd="1" destOrd="0" presId="urn:microsoft.com/office/officeart/2018/2/layout/IconCircleList"/>
    <dgm:cxn modelId="{2D89EB6E-7DB1-47EB-96E3-5F900672D53A}" type="presParOf" srcId="{804E8FAB-6E25-42E4-9280-3227AB51EF51}" destId="{F76B409C-1BA0-4709-B6C4-A7D4F3AA40F5}" srcOrd="2" destOrd="0" presId="urn:microsoft.com/office/officeart/2018/2/layout/IconCircleList"/>
    <dgm:cxn modelId="{C4DA33AB-9042-49DD-8A01-EDEC4517F070}" type="presParOf" srcId="{F76B409C-1BA0-4709-B6C4-A7D4F3AA40F5}" destId="{49EBFAC4-8073-420A-BAA7-CE7925A47605}" srcOrd="0" destOrd="0" presId="urn:microsoft.com/office/officeart/2018/2/layout/IconCircleList"/>
    <dgm:cxn modelId="{C6CB19A4-D8FA-4F13-9354-8A1BE6236397}" type="presParOf" srcId="{F76B409C-1BA0-4709-B6C4-A7D4F3AA40F5}" destId="{5D0B89DE-77FD-4F3A-A6F1-AA42ACF8FF57}" srcOrd="1" destOrd="0" presId="urn:microsoft.com/office/officeart/2018/2/layout/IconCircleList"/>
    <dgm:cxn modelId="{650911B8-25C9-4CF4-AE12-528A13725C51}" type="presParOf" srcId="{F76B409C-1BA0-4709-B6C4-A7D4F3AA40F5}" destId="{819FE9EB-CB54-4C83-935F-963AEFE0E02E}" srcOrd="2" destOrd="0" presId="urn:microsoft.com/office/officeart/2018/2/layout/IconCircleList"/>
    <dgm:cxn modelId="{7288B22E-1F26-44BD-A76D-D78410A9B5A2}" type="presParOf" srcId="{F76B409C-1BA0-4709-B6C4-A7D4F3AA40F5}" destId="{F0CEBC34-9EB3-41BD-BE42-CC89F3F7AAF3}" srcOrd="3" destOrd="0" presId="urn:microsoft.com/office/officeart/2018/2/layout/IconCircleList"/>
    <dgm:cxn modelId="{E1BB0255-CC24-4D37-93A3-86E8334A06AF}" type="presParOf" srcId="{804E8FAB-6E25-42E4-9280-3227AB51EF51}" destId="{05C9527A-8A10-4D07-82AA-EF1CDCC69F26}" srcOrd="3" destOrd="0" presId="urn:microsoft.com/office/officeart/2018/2/layout/IconCircleList"/>
    <dgm:cxn modelId="{7E123F6A-FB56-413B-B254-1B35E455C5B9}" type="presParOf" srcId="{804E8FAB-6E25-42E4-9280-3227AB51EF51}" destId="{24FD5243-4A53-457A-8A39-91BACFAAC659}" srcOrd="4" destOrd="0" presId="urn:microsoft.com/office/officeart/2018/2/layout/IconCircleList"/>
    <dgm:cxn modelId="{66CA5933-3A9D-4948-B397-BBB8A8F2BBC0}" type="presParOf" srcId="{24FD5243-4A53-457A-8A39-91BACFAAC659}" destId="{EFAA2E2F-E28A-4633-B388-66745988EC21}" srcOrd="0" destOrd="0" presId="urn:microsoft.com/office/officeart/2018/2/layout/IconCircleList"/>
    <dgm:cxn modelId="{0A270399-5EFD-494A-BF7D-2BA48F3A31CA}" type="presParOf" srcId="{24FD5243-4A53-457A-8A39-91BACFAAC659}" destId="{7EC07A0A-6E42-4364-BCD1-CD442D577FF5}" srcOrd="1" destOrd="0" presId="urn:microsoft.com/office/officeart/2018/2/layout/IconCircleList"/>
    <dgm:cxn modelId="{6611CEC1-C58A-4931-AF8F-B389AF2F2318}" type="presParOf" srcId="{24FD5243-4A53-457A-8A39-91BACFAAC659}" destId="{4E5C9F91-F1EB-43A7-A375-7B739CF92C78}" srcOrd="2" destOrd="0" presId="urn:microsoft.com/office/officeart/2018/2/layout/IconCircleList"/>
    <dgm:cxn modelId="{2C584D9C-0160-4D96-9008-B12E6DBBFCAA}" type="presParOf" srcId="{24FD5243-4A53-457A-8A39-91BACFAAC659}" destId="{B8FEC3E6-AB16-4A09-9E67-EC31A7C9E348}" srcOrd="3" destOrd="0" presId="urn:microsoft.com/office/officeart/2018/2/layout/IconCircleList"/>
    <dgm:cxn modelId="{7635A5BF-FD22-43E3-AED0-D8180F70B80A}" type="presParOf" srcId="{804E8FAB-6E25-42E4-9280-3227AB51EF51}" destId="{1B383BDE-A62F-495C-A51A-B251E0F9E4A0}" srcOrd="5" destOrd="0" presId="urn:microsoft.com/office/officeart/2018/2/layout/IconCircleList"/>
    <dgm:cxn modelId="{2E70C16F-F244-47CA-B3D2-B6907BA1817D}" type="presParOf" srcId="{804E8FAB-6E25-42E4-9280-3227AB51EF51}" destId="{95F6DD06-43A3-4085-ADF5-720A987FC281}" srcOrd="6" destOrd="0" presId="urn:microsoft.com/office/officeart/2018/2/layout/IconCircleList"/>
    <dgm:cxn modelId="{78369B94-2FD0-4DDB-A244-A65751F8E919}" type="presParOf" srcId="{95F6DD06-43A3-4085-ADF5-720A987FC281}" destId="{55349653-4C1E-421B-B08C-BC90C901F438}" srcOrd="0" destOrd="0" presId="urn:microsoft.com/office/officeart/2018/2/layout/IconCircleList"/>
    <dgm:cxn modelId="{0EEB3290-0E45-4ED0-AFA6-EE568F69BD21}" type="presParOf" srcId="{95F6DD06-43A3-4085-ADF5-720A987FC281}" destId="{4A258781-1CDD-4DC0-B93A-020453A3F5E8}" srcOrd="1" destOrd="0" presId="urn:microsoft.com/office/officeart/2018/2/layout/IconCircleList"/>
    <dgm:cxn modelId="{3703FA54-6289-41FE-8181-68F16BF5256D}" type="presParOf" srcId="{95F6DD06-43A3-4085-ADF5-720A987FC281}" destId="{79950ECE-B833-457D-A7D7-C705BF4D1F8A}" srcOrd="2" destOrd="0" presId="urn:microsoft.com/office/officeart/2018/2/layout/IconCircleList"/>
    <dgm:cxn modelId="{DBA90091-6540-4527-B92A-0D54A014FBD3}" type="presParOf" srcId="{95F6DD06-43A3-4085-ADF5-720A987FC281}" destId="{29A529F3-BF47-4FA0-8549-6B7DB04768E3}" srcOrd="3" destOrd="0" presId="urn:microsoft.com/office/officeart/2018/2/layout/IconCircleList"/>
    <dgm:cxn modelId="{865221A7-AA4D-46A7-A98D-8F07BDD734D5}" type="presParOf" srcId="{804E8FAB-6E25-42E4-9280-3227AB51EF51}" destId="{A1468A90-B89A-444B-B98D-82479331FAAB}" srcOrd="7" destOrd="0" presId="urn:microsoft.com/office/officeart/2018/2/layout/IconCircleList"/>
    <dgm:cxn modelId="{E3DDA1B1-5886-4ED6-8FD0-A8B7A63C7198}" type="presParOf" srcId="{804E8FAB-6E25-42E4-9280-3227AB51EF51}" destId="{CC4E5E6E-30CB-47D2-8CDF-C261792A2705}" srcOrd="8" destOrd="0" presId="urn:microsoft.com/office/officeart/2018/2/layout/IconCircleList"/>
    <dgm:cxn modelId="{82B1133E-C83C-4102-A38C-C8C9DCCA61CB}" type="presParOf" srcId="{CC4E5E6E-30CB-47D2-8CDF-C261792A2705}" destId="{9E614AEC-9CD2-4708-BE61-2355E814F1C9}" srcOrd="0" destOrd="0" presId="urn:microsoft.com/office/officeart/2018/2/layout/IconCircleList"/>
    <dgm:cxn modelId="{66400DA3-5236-42D7-B607-981FA89E9B2B}" type="presParOf" srcId="{CC4E5E6E-30CB-47D2-8CDF-C261792A2705}" destId="{513DC629-C8E1-49AA-AA2A-6863501D0C64}" srcOrd="1" destOrd="0" presId="urn:microsoft.com/office/officeart/2018/2/layout/IconCircleList"/>
    <dgm:cxn modelId="{E98D18E0-829E-4E73-8377-E291630E2AB2}" type="presParOf" srcId="{CC4E5E6E-30CB-47D2-8CDF-C261792A2705}" destId="{64DB8FE8-13FB-4F6F-B36B-395BE389D691}" srcOrd="2" destOrd="0" presId="urn:microsoft.com/office/officeart/2018/2/layout/IconCircleList"/>
    <dgm:cxn modelId="{6873D42A-CA9C-4308-8AC2-0CEBFBA2B64D}" type="presParOf" srcId="{CC4E5E6E-30CB-47D2-8CDF-C261792A2705}" destId="{E1C4DB4B-46B1-4476-BE18-A4C5C6952C45}" srcOrd="3" destOrd="0" presId="urn:microsoft.com/office/officeart/2018/2/layout/IconCircleList"/>
    <dgm:cxn modelId="{11F382EF-A36A-4313-BF69-2C7B0554C03F}" type="presParOf" srcId="{804E8FAB-6E25-42E4-9280-3227AB51EF51}" destId="{E98AD944-86F4-4DF1-B9B7-788AA870724C}" srcOrd="9" destOrd="0" presId="urn:microsoft.com/office/officeart/2018/2/layout/IconCircleList"/>
    <dgm:cxn modelId="{461A62BC-723C-434C-9772-76EB5904FD4E}" type="presParOf" srcId="{804E8FAB-6E25-42E4-9280-3227AB51EF51}" destId="{E4344204-0387-4961-A910-F1FA2CC74209}" srcOrd="10" destOrd="0" presId="urn:microsoft.com/office/officeart/2018/2/layout/IconCircleList"/>
    <dgm:cxn modelId="{58D9D9F6-6027-4996-AD14-1ED35FF83FE0}" type="presParOf" srcId="{E4344204-0387-4961-A910-F1FA2CC74209}" destId="{3F3CA0DA-79B2-4F0B-9CD4-46A03831A0FF}" srcOrd="0" destOrd="0" presId="urn:microsoft.com/office/officeart/2018/2/layout/IconCircleList"/>
    <dgm:cxn modelId="{0A7A72DD-FDA0-4BB5-A46E-64A29428C5EA}" type="presParOf" srcId="{E4344204-0387-4961-A910-F1FA2CC74209}" destId="{EF7F01AC-2145-4CA0-A949-94E7896B4385}" srcOrd="1" destOrd="0" presId="urn:microsoft.com/office/officeart/2018/2/layout/IconCircleList"/>
    <dgm:cxn modelId="{2EB339B9-D7EF-4F9B-9F76-F305EF1389A8}" type="presParOf" srcId="{E4344204-0387-4961-A910-F1FA2CC74209}" destId="{E024F3A8-771E-4E70-8F9E-B3CE526AA7F8}" srcOrd="2" destOrd="0" presId="urn:microsoft.com/office/officeart/2018/2/layout/IconCircleList"/>
    <dgm:cxn modelId="{B1BC708B-D17B-4B10-9E8E-8BEACAC7E127}" type="presParOf" srcId="{E4344204-0387-4961-A910-F1FA2CC74209}" destId="{7CFEB0F4-4655-47DF-B8DC-D64E013C92E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FDF934-EECB-4055-A945-F06B424B6289}">
      <dsp:nvSpPr>
        <dsp:cNvPr id="0" name=""/>
        <dsp:cNvSpPr/>
      </dsp:nvSpPr>
      <dsp:spPr>
        <a:xfrm>
          <a:off x="169266" y="20304"/>
          <a:ext cx="886546" cy="8865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A66A5F-60B6-47E9-A18D-E52AB404860D}">
      <dsp:nvSpPr>
        <dsp:cNvPr id="0" name=""/>
        <dsp:cNvSpPr/>
      </dsp:nvSpPr>
      <dsp:spPr>
        <a:xfrm>
          <a:off x="340498" y="206479"/>
          <a:ext cx="514197" cy="514197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3B6750-D0C7-4115-A612-72C9919C9D03}">
      <dsp:nvSpPr>
        <dsp:cNvPr id="0" name=""/>
        <dsp:cNvSpPr/>
      </dsp:nvSpPr>
      <dsp:spPr>
        <a:xfrm>
          <a:off x="1286830" y="57415"/>
          <a:ext cx="2929867" cy="886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Roboto Slab" pitchFamily="2" charset="0"/>
              <a:ea typeface="Roboto Slab" pitchFamily="2" charset="0"/>
            </a:rPr>
            <a:t>Platform needs to support many more products</a:t>
          </a:r>
        </a:p>
      </dsp:txBody>
      <dsp:txXfrm>
        <a:off x="1286830" y="57415"/>
        <a:ext cx="2929867" cy="886546"/>
      </dsp:txXfrm>
    </dsp:sp>
    <dsp:sp modelId="{49EBFAC4-8073-420A-BAA7-CE7925A47605}">
      <dsp:nvSpPr>
        <dsp:cNvPr id="0" name=""/>
        <dsp:cNvSpPr/>
      </dsp:nvSpPr>
      <dsp:spPr>
        <a:xfrm>
          <a:off x="4879992" y="20304"/>
          <a:ext cx="886546" cy="8865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0B89DE-77FD-4F3A-A6F1-AA42ACF8FF57}">
      <dsp:nvSpPr>
        <dsp:cNvPr id="0" name=""/>
        <dsp:cNvSpPr/>
      </dsp:nvSpPr>
      <dsp:spPr>
        <a:xfrm>
          <a:off x="5066190" y="206479"/>
          <a:ext cx="514197" cy="514197"/>
        </a:xfrm>
        <a:prstGeom prst="rect">
          <a:avLst/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CEBC34-9EB3-41BD-BE42-CC89F3F7AAF3}">
      <dsp:nvSpPr>
        <dsp:cNvPr id="0" name=""/>
        <dsp:cNvSpPr/>
      </dsp:nvSpPr>
      <dsp:spPr>
        <a:xfrm>
          <a:off x="6036944" y="20304"/>
          <a:ext cx="3200256" cy="886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Roboto Slab" pitchFamily="2" charset="0"/>
              <a:ea typeface="Roboto Slab" pitchFamily="2" charset="0"/>
            </a:rPr>
            <a:t>Platform development is partly constrained by client’s technical decisions</a:t>
          </a:r>
        </a:p>
      </dsp:txBody>
      <dsp:txXfrm>
        <a:off x="6036944" y="20304"/>
        <a:ext cx="3200256" cy="886546"/>
      </dsp:txXfrm>
    </dsp:sp>
    <dsp:sp modelId="{EFAA2E2F-E28A-4633-B388-66745988EC21}">
      <dsp:nvSpPr>
        <dsp:cNvPr id="0" name=""/>
        <dsp:cNvSpPr/>
      </dsp:nvSpPr>
      <dsp:spPr>
        <a:xfrm>
          <a:off x="169266" y="1602370"/>
          <a:ext cx="886546" cy="8865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C07A0A-6E42-4364-BCD1-CD442D577FF5}">
      <dsp:nvSpPr>
        <dsp:cNvPr id="0" name=""/>
        <dsp:cNvSpPr/>
      </dsp:nvSpPr>
      <dsp:spPr>
        <a:xfrm>
          <a:off x="340498" y="1788544"/>
          <a:ext cx="514197" cy="514197"/>
        </a:xfrm>
        <a:prstGeom prst="rect">
          <a:avLst/>
        </a:prstGeom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FEC3E6-AB16-4A09-9E67-EC31A7C9E348}">
      <dsp:nvSpPr>
        <dsp:cNvPr id="0" name=""/>
        <dsp:cNvSpPr/>
      </dsp:nvSpPr>
      <dsp:spPr>
        <a:xfrm>
          <a:off x="1344224" y="1602370"/>
          <a:ext cx="3034374" cy="886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Roboto Slab" pitchFamily="2" charset="0"/>
              <a:ea typeface="Roboto Slab" pitchFamily="2" charset="0"/>
            </a:rPr>
            <a:t>Platform needs to provide wider range of services</a:t>
          </a:r>
        </a:p>
      </dsp:txBody>
      <dsp:txXfrm>
        <a:off x="1344224" y="1602370"/>
        <a:ext cx="3034374" cy="886546"/>
      </dsp:txXfrm>
    </dsp:sp>
    <dsp:sp modelId="{55349653-4C1E-421B-B08C-BC90C901F438}">
      <dsp:nvSpPr>
        <dsp:cNvPr id="0" name=""/>
        <dsp:cNvSpPr/>
      </dsp:nvSpPr>
      <dsp:spPr>
        <a:xfrm>
          <a:off x="4885249" y="1602370"/>
          <a:ext cx="886546" cy="8865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258781-1CDD-4DC0-B93A-020453A3F5E8}">
      <dsp:nvSpPr>
        <dsp:cNvPr id="0" name=""/>
        <dsp:cNvSpPr/>
      </dsp:nvSpPr>
      <dsp:spPr>
        <a:xfrm>
          <a:off x="5071425" y="1788544"/>
          <a:ext cx="514197" cy="514197"/>
        </a:xfrm>
        <a:prstGeom prst="rect">
          <a:avLst/>
        </a:prstGeom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A529F3-BF47-4FA0-8549-6B7DB04768E3}">
      <dsp:nvSpPr>
        <dsp:cNvPr id="0" name=""/>
        <dsp:cNvSpPr/>
      </dsp:nvSpPr>
      <dsp:spPr>
        <a:xfrm>
          <a:off x="6079417" y="1602370"/>
          <a:ext cx="3014355" cy="886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Roboto Slab" pitchFamily="2" charset="0"/>
              <a:ea typeface="Roboto Slab" pitchFamily="2" charset="0"/>
            </a:rPr>
            <a:t>Additional cognitive load on the platform team</a:t>
          </a:r>
        </a:p>
      </dsp:txBody>
      <dsp:txXfrm>
        <a:off x="6079417" y="1602370"/>
        <a:ext cx="3014355" cy="886546"/>
      </dsp:txXfrm>
    </dsp:sp>
    <dsp:sp modelId="{9E614AEC-9CD2-4708-BE61-2355E814F1C9}">
      <dsp:nvSpPr>
        <dsp:cNvPr id="0" name=""/>
        <dsp:cNvSpPr/>
      </dsp:nvSpPr>
      <dsp:spPr>
        <a:xfrm>
          <a:off x="169266" y="3184435"/>
          <a:ext cx="886546" cy="8865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3DC629-C8E1-49AA-AA2A-6863501D0C64}">
      <dsp:nvSpPr>
        <dsp:cNvPr id="0" name=""/>
        <dsp:cNvSpPr/>
      </dsp:nvSpPr>
      <dsp:spPr>
        <a:xfrm>
          <a:off x="340498" y="3370610"/>
          <a:ext cx="514197" cy="514197"/>
        </a:xfrm>
        <a:prstGeom prst="rect">
          <a:avLst/>
        </a:prstGeom>
        <a:blipFill>
          <a:blip xmlns:r="http://schemas.openxmlformats.org/officeDocument/2006/relationships"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C4DB4B-46B1-4476-BE18-A4C5C6952C45}">
      <dsp:nvSpPr>
        <dsp:cNvPr id="0" name=""/>
        <dsp:cNvSpPr/>
      </dsp:nvSpPr>
      <dsp:spPr>
        <a:xfrm>
          <a:off x="1341330" y="3184435"/>
          <a:ext cx="3513776" cy="886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Roboto Slab" pitchFamily="2" charset="0"/>
              <a:ea typeface="Roboto Slab" pitchFamily="2" charset="0"/>
            </a:rPr>
            <a:t>Who bears the cost of building the platform in a professional services company?</a:t>
          </a:r>
        </a:p>
      </dsp:txBody>
      <dsp:txXfrm>
        <a:off x="1341330" y="3184435"/>
        <a:ext cx="3513776" cy="886546"/>
      </dsp:txXfrm>
    </dsp:sp>
    <dsp:sp modelId="{3F3CA0DA-79B2-4F0B-9CD4-46A03831A0FF}">
      <dsp:nvSpPr>
        <dsp:cNvPr id="0" name=""/>
        <dsp:cNvSpPr/>
      </dsp:nvSpPr>
      <dsp:spPr>
        <a:xfrm>
          <a:off x="4916009" y="3184435"/>
          <a:ext cx="886546" cy="8865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7F01AC-2145-4CA0-A949-94E7896B4385}">
      <dsp:nvSpPr>
        <dsp:cNvPr id="0" name=""/>
        <dsp:cNvSpPr/>
      </dsp:nvSpPr>
      <dsp:spPr>
        <a:xfrm>
          <a:off x="5102157" y="3370610"/>
          <a:ext cx="514197" cy="514197"/>
        </a:xfrm>
        <a:prstGeom prst="rect">
          <a:avLst/>
        </a:prstGeom>
        <a:blipFill>
          <a:blip xmlns:r="http://schemas.openxmlformats.org/officeDocument/2006/relationships" r:embed="rId1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FEB0F4-4655-47DF-B8DC-D64E013C92ED}">
      <dsp:nvSpPr>
        <dsp:cNvPr id="0" name=""/>
        <dsp:cNvSpPr/>
      </dsp:nvSpPr>
      <dsp:spPr>
        <a:xfrm>
          <a:off x="6068801" y="3184435"/>
          <a:ext cx="4141110" cy="886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Roboto Slab" pitchFamily="2" charset="0"/>
              <a:ea typeface="Roboto Slab" pitchFamily="2" charset="0"/>
            </a:rPr>
            <a:t>Professional services company helps its clients set up their platform and acts as an enabling team for the client</a:t>
          </a:r>
        </a:p>
      </dsp:txBody>
      <dsp:txXfrm>
        <a:off x="6068801" y="3184435"/>
        <a:ext cx="4141110" cy="8865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24A844-0E6F-44A3-AE93-2066654C1918}" type="datetimeFigureOut">
              <a:rPr lang="hr-HR" smtClean="0"/>
              <a:t>14.05.2021.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61157C-080B-49E0-A5CE-CFC7BBAB915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467715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1157C-080B-49E0-A5CE-CFC7BBAB9151}" type="slidenum">
              <a:rPr lang="hr-HR" smtClean="0"/>
              <a:t>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56009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591B2A-D16B-4AE8-A603-3059E851694B}" type="slidenum">
              <a:rPr kumimoji="0" lang="hr-H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hr-H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3687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A9579A-5275-8D48-915F-2BE3C441530A}" type="slidenum">
              <a:rPr kumimoji="0" lang="hr-H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hr-H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61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6C276-B61A-48C0-9E2F-3FFCC5E8A316}" type="slidenum">
              <a:rPr lang="hr-HR" smtClean="0">
                <a:solidFill>
                  <a:prstClr val="black"/>
                </a:solidFill>
              </a:rPr>
              <a:pPr/>
              <a:t>5</a:t>
            </a:fld>
            <a:endParaRPr lang="hr-H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558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1157C-080B-49E0-A5CE-CFC7BBAB9151}" type="slidenum">
              <a:rPr lang="hr-HR" smtClean="0"/>
              <a:t>15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16988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1157C-080B-49E0-A5CE-CFC7BBAB9151}" type="slidenum">
              <a:rPr lang="hr-HR" smtClean="0"/>
              <a:t>19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31950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1157C-080B-49E0-A5CE-CFC7BBAB9151}" type="slidenum">
              <a:rPr lang="hr-HR" smtClean="0"/>
              <a:t>20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43234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1157C-080B-49E0-A5CE-CFC7BBAB9151}" type="slidenum">
              <a:rPr lang="hr-HR" smtClean="0"/>
              <a:t>22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84737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56EEF-4F2E-4C8C-8699-AA4C868129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5BE924-C3B1-4E61-BDD0-0E21F4DDCC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9B158-5792-4FAD-A0E2-8BD43C6C8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C3C61-8F3E-429C-9D21-B19656D3F428}" type="datetimeFigureOut">
              <a:rPr lang="hr-HR" smtClean="0"/>
              <a:t>14.05.2021.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F45C9-C92C-4B9D-8B6D-35FE8447C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AF521-EFAE-4E5A-BB45-00B9C7827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FFABD-99E7-4169-B5D4-73D870E4A9B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81161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8CB36-B900-418D-9679-203AE8C34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E512D4-FFC8-4731-B624-053C8BB315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BC571-0E24-4329-8599-FE43506D5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C3C61-8F3E-429C-9D21-B19656D3F428}" type="datetimeFigureOut">
              <a:rPr lang="hr-HR" smtClean="0"/>
              <a:t>14.05.2021.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03160-996A-4CCC-BA06-7E1A2BC4B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A224A-EEC2-47F9-9FC1-62085AB5D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FFABD-99E7-4169-B5D4-73D870E4A9B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88770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702D93-7575-4A22-A32C-1DA75DDE08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23C823-3EEE-40AE-99D0-D242F39EFB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ACB08-ABA5-4695-853B-4A0F51475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C3C61-8F3E-429C-9D21-B19656D3F428}" type="datetimeFigureOut">
              <a:rPr lang="hr-HR" smtClean="0"/>
              <a:t>14.05.2021.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14B8F-4483-4ECA-9F1E-AA7C0BC50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C1A6B-6E7D-497F-9622-C8D170FC4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FFABD-99E7-4169-B5D4-73D870E4A9B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169725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1F436-DA53-0747-AE6F-0C1C6C7FEE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3B390D-C899-9F47-BBA8-DE975B418A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9D55D-E2B2-3F42-97D2-EEA360BFD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15AD-F422-1744-9F9E-8E8D3AD869BA}" type="datetimeFigureOut">
              <a:rPr lang="hr-HR" smtClean="0"/>
              <a:t>14.05.2021.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558EF-521E-B748-9A16-BB3A4AE63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8953A-7724-7C4A-B01B-0CDAA257E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890B4-4409-D847-92DA-C79D7ABD8D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643561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82DBA-9461-224D-B900-6746A04D9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137B9-C752-6A40-A003-85BA73808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5AD79-D8CF-2945-B0C0-1FE607E02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15AD-F422-1744-9F9E-8E8D3AD869BA}" type="datetimeFigureOut">
              <a:rPr lang="hr-HR" smtClean="0"/>
              <a:t>14.05.2021.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6323E-EAA5-8240-A78C-4056DBE8A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CE9C6-9D4D-964B-B842-8C0E7B884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890B4-4409-D847-92DA-C79D7ABD8D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90582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918EC-D7AE-6046-B74B-C50DD016F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97778F-F707-A746-B07D-FFAE179222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786A1-1DCB-1A44-9C40-BDA3D3150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15AD-F422-1744-9F9E-8E8D3AD869BA}" type="datetimeFigureOut">
              <a:rPr lang="hr-HR" smtClean="0"/>
              <a:t>14.05.2021.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1DC80-19B9-7746-A28F-48A121D54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993B2-CA3B-1B48-BE46-8E8002BAE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890B4-4409-D847-92DA-C79D7ABD8D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781950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ECF13-E22D-B94C-9EA8-BBB13D81D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09170-E9AF-E245-A7A7-5553048E99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D6FE52-B821-5641-9C22-299654533A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21D6DB-03C6-8D40-9CC8-53FB7FF63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15AD-F422-1744-9F9E-8E8D3AD869BA}" type="datetimeFigureOut">
              <a:rPr lang="hr-HR" smtClean="0"/>
              <a:t>14.05.2021.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3F419E-3B8F-924F-B70B-5C000AB0A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307933-E2B3-DA48-9454-17B2A6F8C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890B4-4409-D847-92DA-C79D7ABD8D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779786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C249E-B2CB-B747-BAF0-286FDE041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1FE1DC-5E5D-BB46-83A8-5B75BC6EF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4AD03A-7504-5D4D-8CB1-16C132F9F5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C19478-D2E1-6B4B-80DF-8D6EF6554C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8D4DEC-744D-084A-B16A-4F52DB6F6B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9920DC-98F3-3B4C-8F06-6685DD0EB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15AD-F422-1744-9F9E-8E8D3AD869BA}" type="datetimeFigureOut">
              <a:rPr lang="hr-HR" smtClean="0"/>
              <a:t>14.05.2021.</a:t>
            </a:fld>
            <a:endParaRPr lang="hr-H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B70A4C-A2AC-F649-9C2F-678CC2CE8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CEE282-E948-A345-8EE7-F9B871908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890B4-4409-D847-92DA-C79D7ABD8D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951677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E073-7419-7C47-A9C0-C0ECD02D6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73C831-728D-4846-85BB-5BBA081C7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15AD-F422-1744-9F9E-8E8D3AD869BA}" type="datetimeFigureOut">
              <a:rPr lang="hr-HR" smtClean="0"/>
              <a:t>14.05.2021.</a:t>
            </a:fld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8EAF1-B62C-C84F-9A55-064F3543D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2CF7F-078B-8C47-9FAA-58DC49300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890B4-4409-D847-92DA-C79D7ABD8D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505415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CFAD11-7A31-1D43-8687-AEC58B46D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15AD-F422-1744-9F9E-8E8D3AD869BA}" type="datetimeFigureOut">
              <a:rPr lang="hr-HR" smtClean="0"/>
              <a:t>14.05.2021.</a:t>
            </a:fld>
            <a:endParaRPr lang="hr-H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A23176-71D9-2C45-9157-7012B15E2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1FCD9-5467-B847-AA68-7C1971AD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890B4-4409-D847-92DA-C79D7ABD8D0B}" type="slidenum">
              <a:rPr lang="hr-HR" smtClean="0"/>
              <a:t>‹#›</a:t>
            </a:fld>
            <a:endParaRPr lang="hr-H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355BC0-504E-41D3-9005-C350A0749CC4}"/>
              </a:ext>
            </a:extLst>
          </p:cNvPr>
          <p:cNvSpPr txBox="1"/>
          <p:nvPr userDrawn="1"/>
        </p:nvSpPr>
        <p:spPr>
          <a:xfrm>
            <a:off x="10826840" y="6314941"/>
            <a:ext cx="1176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latin typeface="Roboto Slab" pitchFamily="2" charset="0"/>
                <a:ea typeface="Roboto Slab" pitchFamily="2" charset="0"/>
              </a:rPr>
              <a:t>@ikrnic</a:t>
            </a:r>
            <a:endParaRPr lang="hr-HR" sz="2000" b="0" dirty="0"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3169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53052-FFE5-9F44-909D-8B758EC5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29F7D-EA7E-7743-8C53-3F9B70A16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80FD52-88DA-6D42-8387-7F441A8010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1EEC7D-42D7-BF4E-9037-A4D53B41E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15AD-F422-1744-9F9E-8E8D3AD869BA}" type="datetimeFigureOut">
              <a:rPr lang="hr-HR" smtClean="0"/>
              <a:t>14.05.2021.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E2638D-19D9-F045-B200-C592EA256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83885-CA11-ED46-8D78-2094D9668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890B4-4409-D847-92DA-C79D7ABD8D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19611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B659A-CDCB-4951-B578-7D7D8204A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A520E-0BF9-41B6-A08B-CAC6F379C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368F2-3FF4-4C4C-A932-8DAD06484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C3C61-8F3E-429C-9D21-B19656D3F428}" type="datetimeFigureOut">
              <a:rPr lang="hr-HR" smtClean="0"/>
              <a:t>14.05.2021.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E6999-8B16-43E5-954E-AA54D7C2F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80C27-268A-4C6F-B5F9-5DEC4CB62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FFABD-99E7-4169-B5D4-73D870E4A9B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095270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9739A-E425-DA4A-A1DD-697DB704B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511652-CBCF-4247-B1D7-8C3F602F26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DE9225-2D85-1B40-8754-8E0FD43EB5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8A31CC-91B2-694B-B70C-14E6641AB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15AD-F422-1744-9F9E-8E8D3AD869BA}" type="datetimeFigureOut">
              <a:rPr lang="hr-HR" smtClean="0"/>
              <a:t>14.05.2021.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350E04-0476-F64C-B629-E2F811F3B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218628-9145-0E46-99AE-A0F0DCB30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890B4-4409-D847-92DA-C79D7ABD8D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246236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B10F0-DD30-494E-AB32-26B31B3C9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162AB7-E3A2-B747-BC58-EC9449DB61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4C38A-958C-614D-9E43-714213667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15AD-F422-1744-9F9E-8E8D3AD869BA}" type="datetimeFigureOut">
              <a:rPr lang="hr-HR" smtClean="0"/>
              <a:t>14.05.2021.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EE21E-28AD-F646-9ED9-59E63E03C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C4C59-D287-F94E-95BC-03FB6671F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890B4-4409-D847-92DA-C79D7ABD8D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866340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79B7A7-1ED9-DE4F-AD7F-A82CD520DE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5FB4A1-3B69-C749-A6BC-CF45086FE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688D3-6B23-AB49-AAA0-EE0CDCC84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15AD-F422-1744-9F9E-8E8D3AD869BA}" type="datetimeFigureOut">
              <a:rPr lang="hr-HR" smtClean="0"/>
              <a:t>14.05.2021.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291A1-1A40-4F44-BD95-DDA5D23E7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9C213-C292-4743-A67E-FFCD597A2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890B4-4409-D847-92DA-C79D7ABD8D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227353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3FC4B-AC49-4AC9-86B1-41CFC5F1A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35C71-4FEC-4140-904C-2A2B4C313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FDA38-70A9-40B9-BA74-B2F13BD34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C3C61-8F3E-429C-9D21-B19656D3F428}" type="datetimeFigureOut">
              <a:rPr lang="hr-HR" smtClean="0"/>
              <a:t>14.05.2021.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19357-D4D0-41C3-9C7F-27A40785C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10847-ED49-48EE-B611-8DA133E0A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FFABD-99E7-4169-B5D4-73D870E4A9B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30542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3B3B1-5A7A-4F4E-96B1-56A301BFE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0E647-D055-4B33-8ABC-C3C46CABA5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6C0CF5-936E-4B79-AD13-6A936B85E4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A8501F-00E5-434D-B6C1-ACDD1EBE7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C3C61-8F3E-429C-9D21-B19656D3F428}" type="datetimeFigureOut">
              <a:rPr lang="hr-HR" smtClean="0"/>
              <a:t>14.05.2021.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E1811-A9E2-498E-BEC7-F66A7DE1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D3F02-820B-49CE-B0A5-72010D1D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FFABD-99E7-4169-B5D4-73D870E4A9B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94269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F2F-5F99-437A-876A-831D380C9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0247B4-7542-4C9D-B33E-5AD76E250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5ED6F-7323-4A6F-BF10-88013D31A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F9031B-71E0-402E-B873-9AAAB1E75F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D272F3-1B11-4AC1-B5E9-93F9D67924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8FFE6C-B8A8-468B-8A0D-8AC7BB08A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C3C61-8F3E-429C-9D21-B19656D3F428}" type="datetimeFigureOut">
              <a:rPr lang="hr-HR" smtClean="0"/>
              <a:t>14.05.2021.</a:t>
            </a:fld>
            <a:endParaRPr lang="hr-H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A21B7C-1558-4D2B-A9F1-AC4CF263B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975CA-955D-4038-9926-FC978F2BE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FFABD-99E7-4169-B5D4-73D870E4A9B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8993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DCAFE-0377-454B-9EB6-A37982BA6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B447F9-793B-4ABD-BCB6-44D7699B6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C3C61-8F3E-429C-9D21-B19656D3F428}" type="datetimeFigureOut">
              <a:rPr lang="hr-HR" smtClean="0"/>
              <a:t>14.05.2021.</a:t>
            </a:fld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FF9CB-E7AF-4F71-BF1D-5D05D2233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471EB-5533-41A2-BED9-405D4E4C2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FFABD-99E7-4169-B5D4-73D870E4A9B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99117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0ABE46-399C-49E9-8622-C2AF175B8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C3C61-8F3E-429C-9D21-B19656D3F428}" type="datetimeFigureOut">
              <a:rPr lang="hr-HR" smtClean="0"/>
              <a:t>14.05.2021.</a:t>
            </a:fld>
            <a:endParaRPr lang="hr-H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D84CD8-4837-48B2-90DF-043D1A122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1786F-E2C5-4F12-A4D2-928E74AB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FFABD-99E7-4169-B5D4-73D870E4A9B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01944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E9DE0-77D0-49DA-930E-4D5391890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5D2E1-8690-461E-B2EC-934BB79E9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4F8FA8-F3B6-44B9-ACA2-802EF3DC73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BB9725-DF91-4EBF-9819-3FE9684C7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C3C61-8F3E-429C-9D21-B19656D3F428}" type="datetimeFigureOut">
              <a:rPr lang="hr-HR" smtClean="0"/>
              <a:t>14.05.2021.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9A762A-9552-4680-B887-4A8419053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E5475E-E8C8-48FD-A4E9-F1DA8790A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FFABD-99E7-4169-B5D4-73D870E4A9B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98180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3D3E7-6817-41D1-BC24-9FBBC11F2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DA038D-FC94-4E0E-B625-D202904188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803C0B-AC18-43C3-A8EC-FAD39200F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7DE220-B7C7-4386-9AA3-E3EE3C289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C3C61-8F3E-429C-9D21-B19656D3F428}" type="datetimeFigureOut">
              <a:rPr lang="hr-HR" smtClean="0"/>
              <a:t>14.05.2021.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E9761B-C107-47EC-8C30-013716BE0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05486D-7F60-4E53-805A-A62BF1C5A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FFABD-99E7-4169-B5D4-73D870E4A9B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2324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E1B342-638F-4116-AD62-C0EB7D9F3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13977F-2CC7-4209-BE34-EE4D3B14AD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AEEFC0-F19B-4E61-B482-92C968F1A4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BC3C61-8F3E-429C-9D21-B19656D3F428}" type="datetimeFigureOut">
              <a:rPr lang="hr-HR" smtClean="0"/>
              <a:t>14.05.2021.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C909C-AC87-4113-ACDD-A43AE7540A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134E2-39B8-48C1-8C30-C693162A8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FFABD-99E7-4169-B5D4-73D870E4A9B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54853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097F41-C585-0B43-8FB3-2BD1618E8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9F827-EA08-BE4D-AB7B-66D5EBEF62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72EB9-4DB4-3645-BABA-7CBE22D835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5415AD-F422-1744-9F9E-8E8D3AD869BA}" type="datetimeFigureOut">
              <a:rPr lang="hr-HR" smtClean="0"/>
              <a:t>14.05.2021.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26528-0ADA-8441-B34E-B01189CBD0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91275E-855E-974C-AB64-0DD3923CC1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5890B4-4409-D847-92DA-C79D7ABD8D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57295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903EBB8F-788C-41C1-81B4-3C3C19DB5B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11AB57-C1AE-4735-9EDC-C73E06B38A7D}"/>
              </a:ext>
            </a:extLst>
          </p:cNvPr>
          <p:cNvSpPr txBox="1">
            <a:spLocks/>
          </p:cNvSpPr>
          <p:nvPr/>
        </p:nvSpPr>
        <p:spPr>
          <a:xfrm>
            <a:off x="519695" y="395414"/>
            <a:ext cx="5576305" cy="6162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Ivan </a:t>
            </a:r>
            <a:r>
              <a:rPr kumimoji="0" lang="en-GB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Krnić</a:t>
            </a:r>
            <a:endParaRPr kumimoji="0" lang="en-GB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Director of Engineering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CROZ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@ikrnic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Slab" pitchFamily="2" charset="0"/>
              <a:ea typeface="Roboto Slab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8815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A6F7673-9040-41DC-A274-668AB683272B}"/>
              </a:ext>
            </a:extLst>
          </p:cNvPr>
          <p:cNvSpPr txBox="1"/>
          <p:nvPr/>
        </p:nvSpPr>
        <p:spPr>
          <a:xfrm>
            <a:off x="1716873" y="309680"/>
            <a:ext cx="8527433" cy="956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Evolving the platform to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support value delivery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59F14C-1C55-47F4-AEA5-128639786F2D}"/>
              </a:ext>
            </a:extLst>
          </p:cNvPr>
          <p:cNvSpPr txBox="1"/>
          <p:nvPr/>
        </p:nvSpPr>
        <p:spPr>
          <a:xfrm>
            <a:off x="559090" y="2225907"/>
            <a:ext cx="110929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Roboto Slab" pitchFamily="2" charset="0"/>
                <a:ea typeface="Roboto Slab" pitchFamily="2" charset="0"/>
              </a:rPr>
              <a:t>The need to recreate and maintain runtime environment at client’s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Roboto Slab" pitchFamily="2" charset="0"/>
                <a:ea typeface="Roboto Slab" pitchFamily="2" charset="0"/>
              </a:rPr>
              <a:t>Automation scripts (Ansible) for installing and configuring container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Roboto Slab" pitchFamily="2" charset="0"/>
                <a:ea typeface="Roboto Slab" pitchFamily="2" charset="0"/>
              </a:rPr>
              <a:t>GitOps</a:t>
            </a:r>
            <a:r>
              <a:rPr lang="en-US" sz="2000" dirty="0">
                <a:latin typeface="Roboto Slab" pitchFamily="2" charset="0"/>
                <a:ea typeface="Roboto Slab" pitchFamily="2" charset="0"/>
              </a:rPr>
              <a:t> principles using </a:t>
            </a:r>
            <a:r>
              <a:rPr lang="en-US" sz="2000" dirty="0" err="1">
                <a:latin typeface="Roboto Slab" pitchFamily="2" charset="0"/>
                <a:ea typeface="Roboto Slab" pitchFamily="2" charset="0"/>
              </a:rPr>
              <a:t>ArgoCD</a:t>
            </a:r>
            <a:endParaRPr lang="en-US" sz="2000" dirty="0">
              <a:latin typeface="Roboto Slab" pitchFamily="2" charset="0"/>
              <a:ea typeface="Roboto Slab" pitchFamily="2" charset="0"/>
            </a:endParaRPr>
          </a:p>
          <a:p>
            <a:endParaRPr lang="en-US" sz="2000" dirty="0">
              <a:latin typeface="Roboto Slab" pitchFamily="2" charset="0"/>
              <a:ea typeface="Roboto Slab" pitchFamily="2" charset="0"/>
            </a:endParaRPr>
          </a:p>
          <a:p>
            <a:r>
              <a:rPr lang="en-US" sz="2400" b="1" dirty="0">
                <a:latin typeface="Roboto Slab" pitchFamily="2" charset="0"/>
                <a:ea typeface="Roboto Slab" pitchFamily="2" charset="0"/>
              </a:rPr>
              <a:t>The need to support client teams in automating deployments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Roboto Slab" pitchFamily="2" charset="0"/>
                <a:ea typeface="Roboto Slab" pitchFamily="2" charset="0"/>
              </a:rPr>
              <a:t>Platform provides a basic deployment pipeline</a:t>
            </a:r>
          </a:p>
          <a:p>
            <a:endParaRPr lang="en-US" sz="2000" dirty="0">
              <a:latin typeface="Roboto Slab" pitchFamily="2" charset="0"/>
              <a:ea typeface="Roboto Slab" pitchFamily="2" charset="0"/>
            </a:endParaRPr>
          </a:p>
          <a:p>
            <a:r>
              <a:rPr lang="en-US" sz="2400" b="1" dirty="0">
                <a:latin typeface="Roboto Slab" pitchFamily="2" charset="0"/>
                <a:ea typeface="Roboto Slab" pitchFamily="2" charset="0"/>
              </a:rPr>
              <a:t>The need to maintain and evolve application stack</a:t>
            </a:r>
          </a:p>
          <a:p>
            <a:r>
              <a:rPr lang="en-US" sz="2000" dirty="0">
                <a:latin typeface="Roboto Slab" pitchFamily="2" charset="0"/>
                <a:ea typeface="Roboto Slab" pitchFamily="2" charset="0"/>
              </a:rPr>
              <a:t>Formed a special internal team called The Incubator tasked with: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Roboto Slab" pitchFamily="2" charset="0"/>
                <a:ea typeface="Roboto Slab" pitchFamily="2" charset="0"/>
              </a:rPr>
              <a:t>Defining and evolving our standardized weapon-of-choice application stack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Roboto Slab" pitchFamily="2" charset="0"/>
                <a:ea typeface="Roboto Slab" pitchFamily="2" charset="0"/>
              </a:rPr>
              <a:t>Onboarding and enabling junior colleagues for the stack</a:t>
            </a:r>
          </a:p>
          <a:p>
            <a:endParaRPr lang="hr-HR" sz="2000" dirty="0"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334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F16D4E-4706-4ABE-A2BA-F7244FDA72E3}"/>
              </a:ext>
            </a:extLst>
          </p:cNvPr>
          <p:cNvSpPr txBox="1"/>
          <p:nvPr/>
        </p:nvSpPr>
        <p:spPr>
          <a:xfrm>
            <a:off x="256032" y="297833"/>
            <a:ext cx="3644941" cy="612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Increasing organizational capabilities with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b="1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Enabling teams</a:t>
            </a:r>
            <a:endParaRPr lang="en-US" sz="3200" b="1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Introducing new technology in a controlled fashion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Upgrading team competencies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Suggesting platform upgrades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1388CB-D87D-47C6-81D2-9E0CAC75522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1462" y="1093961"/>
            <a:ext cx="6045411" cy="467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61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F9A51B-066C-4203-A666-5AA332FF2B4A}"/>
              </a:ext>
            </a:extLst>
          </p:cNvPr>
          <p:cNvSpPr txBox="1"/>
          <p:nvPr/>
        </p:nvSpPr>
        <p:spPr>
          <a:xfrm>
            <a:off x="2069182" y="710396"/>
            <a:ext cx="75764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Roboto Slab" pitchFamily="2" charset="0"/>
                <a:ea typeface="Roboto Slab" pitchFamily="2" charset="0"/>
              </a:rPr>
              <a:t>Lessons learned from a platform team</a:t>
            </a:r>
          </a:p>
          <a:p>
            <a:pPr algn="ctr"/>
            <a:r>
              <a:rPr lang="en-US" sz="3200" b="1" dirty="0">
                <a:latin typeface="Roboto Slab" pitchFamily="2" charset="0"/>
                <a:ea typeface="Roboto Slab" pitchFamily="2" charset="0"/>
              </a:rPr>
              <a:t>in a professional services company</a:t>
            </a:r>
            <a:endParaRPr lang="hr-HR" sz="3200" b="1" dirty="0">
              <a:latin typeface="Roboto Slab" pitchFamily="2" charset="0"/>
              <a:ea typeface="Roboto Slab" pitchFamily="2" charset="0"/>
            </a:endParaRPr>
          </a:p>
        </p:txBody>
      </p:sp>
      <p:graphicFrame>
        <p:nvGraphicFramePr>
          <p:cNvPr id="7" name="TextBox 2">
            <a:extLst>
              <a:ext uri="{FF2B5EF4-FFF2-40B4-BE49-F238E27FC236}">
                <a16:creationId xmlns:a16="http://schemas.microsoft.com/office/drawing/2014/main" id="{88B8AC36-4ACE-4836-8670-0CBB44D21C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0491346"/>
              </p:ext>
            </p:extLst>
          </p:nvPr>
        </p:nvGraphicFramePr>
        <p:xfrm>
          <a:off x="1071171" y="2199786"/>
          <a:ext cx="10209912" cy="4091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5738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192B3B-125C-4777-B925-86B439626E96}"/>
              </a:ext>
            </a:extLst>
          </p:cNvPr>
          <p:cNvSpPr txBox="1"/>
          <p:nvPr/>
        </p:nvSpPr>
        <p:spPr>
          <a:xfrm>
            <a:off x="3021193" y="633390"/>
            <a:ext cx="6149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oboto Slab" pitchFamily="2" charset="0"/>
                <a:ea typeface="Roboto Slab" pitchFamily="2" charset="0"/>
              </a:rPr>
              <a:t>Driving the platform evolution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DB8775-8147-4C97-BEF0-B118AC952F4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5814" y="1627045"/>
            <a:ext cx="9000372" cy="511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388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D27BDA-2A11-474D-B142-3D8330F77F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26F1C31-741A-4E5A-899A-0F53C17DD963}"/>
              </a:ext>
            </a:extLst>
          </p:cNvPr>
          <p:cNvSpPr/>
          <p:nvPr/>
        </p:nvSpPr>
        <p:spPr>
          <a:xfrm>
            <a:off x="0" y="1"/>
            <a:ext cx="12190476" cy="6856718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54E1EF-14BC-47A7-8192-62E2A467CEE9}"/>
              </a:ext>
            </a:extLst>
          </p:cNvPr>
          <p:cNvSpPr txBox="1"/>
          <p:nvPr/>
        </p:nvSpPr>
        <p:spPr>
          <a:xfrm>
            <a:off x="1998725" y="970094"/>
            <a:ext cx="8193025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Consequences of a pure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bottom-up approach</a:t>
            </a:r>
          </a:p>
          <a:p>
            <a:pPr algn="ctr"/>
            <a:endParaRPr lang="en-US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lang="en-US" sz="1800" dirty="0"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</a:rPr>
              <a:t>(Real-life and very painful example)</a:t>
            </a:r>
          </a:p>
          <a:p>
            <a:pPr algn="ctr"/>
            <a:endParaRPr lang="en-US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Platform team:</a:t>
            </a:r>
          </a:p>
          <a:p>
            <a:pPr algn="ctr"/>
            <a:r>
              <a:rPr lang="en-US" sz="2400" i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“Let’s make sealed secrets mandatory, that will make our system more secure!”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Stream-aligned team:</a:t>
            </a:r>
            <a:endParaRPr lang="en-US" sz="2400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lang="en-US" sz="2400" i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“I don’t believe this! It’s a test environment! It takes us now 3 days instead of an hour to configure something.”</a:t>
            </a:r>
          </a:p>
          <a:p>
            <a:pPr algn="ctr"/>
            <a:r>
              <a:rPr lang="en-US" sz="2400" i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#&amp;%!# !!!1!</a:t>
            </a:r>
            <a:endParaRPr lang="hr-HR" sz="2400" i="1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29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28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rrow&#10;&#10;Description automatically generated with medium confidence">
            <a:extLst>
              <a:ext uri="{FF2B5EF4-FFF2-40B4-BE49-F238E27FC236}">
                <a16:creationId xmlns:a16="http://schemas.microsoft.com/office/drawing/2014/main" id="{77BCB11E-D7C8-4EF7-9FA2-1739194FC6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DD5314-8ADA-48DE-A244-B370670B451D}"/>
              </a:ext>
            </a:extLst>
          </p:cNvPr>
          <p:cNvSpPr txBox="1"/>
          <p:nvPr/>
        </p:nvSpPr>
        <p:spPr>
          <a:xfrm>
            <a:off x="6453052" y="1165207"/>
            <a:ext cx="5455049" cy="48884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latin typeface="Roboto Slab" pitchFamily="2" charset="0"/>
                <a:ea typeface="Roboto Slab" pitchFamily="2" charset="0"/>
              </a:rPr>
              <a:t>Start treating the platform as a product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100" dirty="0">
              <a:latin typeface="Roboto Slab" pitchFamily="2" charset="0"/>
              <a:ea typeface="Roboto Slab" pitchFamily="2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effectLst/>
                <a:latin typeface="Roboto Slab" pitchFamily="2" charset="0"/>
                <a:ea typeface="Roboto Slab" pitchFamily="2" charset="0"/>
              </a:rPr>
              <a:t>Who are we building it for?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effectLst/>
                <a:latin typeface="Roboto Slab" pitchFamily="2" charset="0"/>
                <a:ea typeface="Roboto Slab" pitchFamily="2" charset="0"/>
              </a:rPr>
              <a:t>Who are our personas?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100" dirty="0">
              <a:latin typeface="Roboto Slab" pitchFamily="2" charset="0"/>
              <a:ea typeface="Roboto Slab" pitchFamily="2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latin typeface="Roboto Slab" pitchFamily="2" charset="0"/>
                <a:ea typeface="Roboto Slab" pitchFamily="2" charset="0"/>
              </a:rPr>
              <a:t>It’s a typical product management in a nutshell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Roboto Slab" pitchFamily="2" charset="0"/>
                <a:ea typeface="Roboto Slab" pitchFamily="2" charset="0"/>
              </a:rPr>
              <a:t>Know thy users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Roboto Slab" pitchFamily="2" charset="0"/>
                <a:ea typeface="Roboto Slab" pitchFamily="2" charset="0"/>
              </a:rPr>
              <a:t>Figure out how to make their life easier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Roboto Slab" pitchFamily="2" charset="0"/>
                <a:ea typeface="Roboto Slab" pitchFamily="2" charset="0"/>
              </a:rPr>
              <a:t>Prioritize ruthlessly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Roboto Slab" pitchFamily="2" charset="0"/>
                <a:ea typeface="Roboto Slab" pitchFamily="2" charset="0"/>
              </a:rPr>
              <a:t>Small steps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Roboto Slab" pitchFamily="2" charset="0"/>
                <a:ea typeface="Roboto Slab" pitchFamily="2" charset="0"/>
              </a:rPr>
              <a:t>Short feedback loop – learn quickly</a:t>
            </a:r>
          </a:p>
        </p:txBody>
      </p:sp>
    </p:spTree>
    <p:extLst>
      <p:ext uri="{BB962C8B-B14F-4D97-AF65-F5344CB8AC3E}">
        <p14:creationId xmlns:p14="http://schemas.microsoft.com/office/powerpoint/2010/main" val="3020088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7B039D-791C-4BB8-B3C6-7394C718224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1" y="1697518"/>
            <a:ext cx="5899064" cy="33368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9ADB20-2CFD-4778-9EEA-6D7F1DA5BCA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5528" y="1697518"/>
            <a:ext cx="5619625" cy="298943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ACE1269-AA35-4D3A-B839-7371A74D4360}"/>
              </a:ext>
            </a:extLst>
          </p:cNvPr>
          <p:cNvCxnSpPr/>
          <p:nvPr/>
        </p:nvCxnSpPr>
        <p:spPr>
          <a:xfrm>
            <a:off x="6096000" y="407561"/>
            <a:ext cx="0" cy="600891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6236363-1BE7-4F4B-832A-4324EE3BC2CF}"/>
              </a:ext>
            </a:extLst>
          </p:cNvPr>
          <p:cNvSpPr/>
          <p:nvPr/>
        </p:nvSpPr>
        <p:spPr>
          <a:xfrm>
            <a:off x="5549100" y="627018"/>
            <a:ext cx="1269705" cy="836023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8992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8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8ADCBE-9B75-4FA0-B955-A65FC61FB15A}"/>
              </a:ext>
            </a:extLst>
          </p:cNvPr>
          <p:cNvSpPr txBox="1"/>
          <p:nvPr/>
        </p:nvSpPr>
        <p:spPr>
          <a:xfrm>
            <a:off x="7237548" y="707132"/>
            <a:ext cx="3771828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rPr>
              <a:t>How does the conversation in teams and between teams happen?</a:t>
            </a:r>
            <a:endParaRPr lang="en-US" sz="3200" dirty="0">
              <a:solidFill>
                <a:schemeClr val="bg1"/>
              </a:solidFill>
              <a:effectLst/>
              <a:latin typeface="Roboto Slab" pitchFamily="2" charset="0"/>
              <a:ea typeface="Roboto Slab" pitchFamily="2" charset="0"/>
              <a:cs typeface="+mj-cs"/>
            </a:endParaRPr>
          </a:p>
        </p:txBody>
      </p:sp>
      <p:pic>
        <p:nvPicPr>
          <p:cNvPr id="6" name="Picture 5" descr="A group of men sitting around a table&#10;&#10;Description automatically generated with medium confidence">
            <a:extLst>
              <a:ext uri="{FF2B5EF4-FFF2-40B4-BE49-F238E27FC236}">
                <a16:creationId xmlns:a16="http://schemas.microsoft.com/office/drawing/2014/main" id="{F07E89F2-656D-4A2A-9646-4588E83D02B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261" y="1498819"/>
            <a:ext cx="3062286" cy="1722535"/>
          </a:xfrm>
          <a:prstGeom prst="rect">
            <a:avLst/>
          </a:prstGeom>
        </p:spPr>
      </p:pic>
      <p:pic>
        <p:nvPicPr>
          <p:cNvPr id="8" name="Picture 7" descr="A group of people sitting in chairs in front of a projector screen&#10;&#10;Description automatically generated with medium confidence">
            <a:extLst>
              <a:ext uri="{FF2B5EF4-FFF2-40B4-BE49-F238E27FC236}">
                <a16:creationId xmlns:a16="http://schemas.microsoft.com/office/drawing/2014/main" id="{00361677-3829-4346-87BE-47DE24343B0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7894" y="1001193"/>
            <a:ext cx="3062286" cy="2220157"/>
          </a:xfrm>
          <a:prstGeom prst="rect">
            <a:avLst/>
          </a:prstGeom>
        </p:spPr>
      </p:pic>
      <p:cxnSp>
        <p:nvCxnSpPr>
          <p:cNvPr id="37" name="Straight Connector 20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7548" y="3209925"/>
            <a:ext cx="482824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group of men sitting at a table talking&#10;&#10;Description automatically generated with low confidence">
            <a:extLst>
              <a:ext uri="{FF2B5EF4-FFF2-40B4-BE49-F238E27FC236}">
                <a16:creationId xmlns:a16="http://schemas.microsoft.com/office/drawing/2014/main" id="{F8974E35-290D-43FF-A9EB-F7B376B0B46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261" y="3432789"/>
            <a:ext cx="3062286" cy="2396238"/>
          </a:xfrm>
          <a:prstGeom prst="rect">
            <a:avLst/>
          </a:prstGeom>
        </p:spPr>
      </p:pic>
      <p:cxnSp>
        <p:nvCxnSpPr>
          <p:cNvPr id="38" name="Straight Connector 22">
            <a:extLst>
              <a:ext uri="{FF2B5EF4-FFF2-40B4-BE49-F238E27FC236}">
                <a16:creationId xmlns:a16="http://schemas.microsoft.com/office/drawing/2014/main" id="{86A3C11F-06C7-4C4D-A907-4F4DAA902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8747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Graphical user interface&#10;&#10;Description automatically generated">
            <a:extLst>
              <a:ext uri="{FF2B5EF4-FFF2-40B4-BE49-F238E27FC236}">
                <a16:creationId xmlns:a16="http://schemas.microsoft.com/office/drawing/2014/main" id="{E363FEFA-0CD1-41F5-936E-5EF1B36AF8C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2307" y="3432790"/>
            <a:ext cx="2594322" cy="27762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080D5E-7A81-461B-BE67-EA8041C98462}"/>
              </a:ext>
            </a:extLst>
          </p:cNvPr>
          <p:cNvSpPr txBox="1"/>
          <p:nvPr/>
        </p:nvSpPr>
        <p:spPr>
          <a:xfrm>
            <a:off x="618746" y="5914101"/>
            <a:ext cx="2799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Community of practice</a:t>
            </a:r>
            <a:endParaRPr lang="hr-HR" sz="2400" b="1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FC3E4A2-664F-4A7D-8C5F-FD517CA4716B}"/>
              </a:ext>
            </a:extLst>
          </p:cNvPr>
          <p:cNvSpPr txBox="1"/>
          <p:nvPr/>
        </p:nvSpPr>
        <p:spPr>
          <a:xfrm>
            <a:off x="660111" y="633318"/>
            <a:ext cx="2717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Talking directly to teams</a:t>
            </a:r>
            <a:endParaRPr lang="hr-HR" sz="2400" b="1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429939-8EAC-4E7C-9988-AA1CF42AE46A}"/>
              </a:ext>
            </a:extLst>
          </p:cNvPr>
          <p:cNvSpPr txBox="1"/>
          <p:nvPr/>
        </p:nvSpPr>
        <p:spPr>
          <a:xfrm>
            <a:off x="3873950" y="490995"/>
            <a:ext cx="2570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Tech Thursdays</a:t>
            </a:r>
            <a:endParaRPr lang="hr-HR" sz="2400" b="1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7B00CD6-ABCB-4AE8-AD95-5DE68652117B}"/>
              </a:ext>
            </a:extLst>
          </p:cNvPr>
          <p:cNvSpPr txBox="1"/>
          <p:nvPr/>
        </p:nvSpPr>
        <p:spPr>
          <a:xfrm>
            <a:off x="4411669" y="6209031"/>
            <a:ext cx="186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Flashnews</a:t>
            </a:r>
            <a:endParaRPr lang="hr-HR" sz="2400" b="1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597089-8BBC-4981-A54A-EB2C34C5791E}"/>
              </a:ext>
            </a:extLst>
          </p:cNvPr>
          <p:cNvSpPr txBox="1"/>
          <p:nvPr/>
        </p:nvSpPr>
        <p:spPr>
          <a:xfrm>
            <a:off x="7882898" y="6209031"/>
            <a:ext cx="2982832" cy="5381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rPr>
              <a:t>Weekly team sync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D50D3E6-0B7A-4EC9-ACE0-9F5C2E12A3E4}"/>
              </a:ext>
            </a:extLst>
          </p:cNvPr>
          <p:cNvPicPr/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1326" y="4300294"/>
            <a:ext cx="4486184" cy="1689171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2ED8099-BADB-4624-81AB-FF1BF99A145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9377" y="2510393"/>
            <a:ext cx="1182624" cy="188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19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&#10;&#10;Description automatically generated">
            <a:extLst>
              <a:ext uri="{FF2B5EF4-FFF2-40B4-BE49-F238E27FC236}">
                <a16:creationId xmlns:a16="http://schemas.microsoft.com/office/drawing/2014/main" id="{B99FCCE6-4E53-43CD-B720-1F7FD0257E6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EE72A67-01B6-423A-A306-91042748D644}"/>
              </a:ext>
            </a:extLst>
          </p:cNvPr>
          <p:cNvSpPr/>
          <p:nvPr/>
        </p:nvSpPr>
        <p:spPr>
          <a:xfrm>
            <a:off x="0" y="1"/>
            <a:ext cx="12190476" cy="6856718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33F6C-EF45-4590-8FF9-B33AB587D264}"/>
              </a:ext>
            </a:extLst>
          </p:cNvPr>
          <p:cNvSpPr txBox="1"/>
          <p:nvPr/>
        </p:nvSpPr>
        <p:spPr>
          <a:xfrm>
            <a:off x="1570264" y="1038022"/>
            <a:ext cx="904994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Platform helps but it’s not a silver bullet,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what about problems like…</a:t>
            </a:r>
          </a:p>
          <a:p>
            <a:pPr algn="ctr"/>
            <a:endParaRPr lang="en-US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Maintaining long-living products over time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Retaining “vintage” tech skills in the team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Developing new engineering skills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Team member turnover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This is where the organization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and leadership kicks-in…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497865-0EE2-45D1-847B-F0454B8C73F4}"/>
              </a:ext>
            </a:extLst>
          </p:cNvPr>
          <p:cNvSpPr txBox="1"/>
          <p:nvPr/>
        </p:nvSpPr>
        <p:spPr>
          <a:xfrm>
            <a:off x="8668512" y="6406026"/>
            <a:ext cx="3469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Slab" pitchFamily="2" charset="0"/>
                <a:ea typeface="Roboto Slab" pitchFamily="2" charset="0"/>
              </a:rPr>
              <a:t>Photo by Tim Collins on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Slab" pitchFamily="2" charset="0"/>
                <a:ea typeface="Roboto Slab" pitchFamily="2" charset="0"/>
              </a:rPr>
              <a:t>Unsplash</a:t>
            </a:r>
            <a:endParaRPr lang="hr-HR" sz="1600" dirty="0">
              <a:solidFill>
                <a:schemeClr val="tx1">
                  <a:lumMod val="50000"/>
                  <a:lumOff val="50000"/>
                </a:schemeClr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888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picture containing ground, orange&#10;&#10;Description automatically generated">
            <a:extLst>
              <a:ext uri="{FF2B5EF4-FFF2-40B4-BE49-F238E27FC236}">
                <a16:creationId xmlns:a16="http://schemas.microsoft.com/office/drawing/2014/main" id="{78673FD9-454A-41FB-9068-4B0B2BB5CC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F3E61BE-0948-4728-A66E-7A7748FEF36F}"/>
              </a:ext>
            </a:extLst>
          </p:cNvPr>
          <p:cNvSpPr/>
          <p:nvPr/>
        </p:nvSpPr>
        <p:spPr>
          <a:xfrm>
            <a:off x="0" y="1"/>
            <a:ext cx="12190476" cy="6856718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CC000F-8DE4-445C-9EF7-A7A4392C5333}"/>
              </a:ext>
            </a:extLst>
          </p:cNvPr>
          <p:cNvSpPr txBox="1"/>
          <p:nvPr/>
        </p:nvSpPr>
        <p:spPr>
          <a:xfrm>
            <a:off x="8629433" y="3802123"/>
            <a:ext cx="32943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It’s not about tools…</a:t>
            </a:r>
          </a:p>
          <a:p>
            <a:endParaRPr lang="en-US" sz="2400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It’s about vision, skills, principles, craftsmanship and the team you’re building with…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49704B-DB2D-4620-911C-35FB60103A48}"/>
              </a:ext>
            </a:extLst>
          </p:cNvPr>
          <p:cNvSpPr txBox="1"/>
          <p:nvPr/>
        </p:nvSpPr>
        <p:spPr>
          <a:xfrm>
            <a:off x="343228" y="746285"/>
            <a:ext cx="34876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Some of the prettiest and most reliable houses I’ve seen were built in 2021 using this machine…</a:t>
            </a:r>
          </a:p>
        </p:txBody>
      </p:sp>
    </p:spTree>
    <p:extLst>
      <p:ext uri="{BB962C8B-B14F-4D97-AF65-F5344CB8AC3E}">
        <p14:creationId xmlns:p14="http://schemas.microsoft.com/office/powerpoint/2010/main" val="2799966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close up of a desert road&#10;&#10;Description automatically generated">
            <a:extLst>
              <a:ext uri="{FF2B5EF4-FFF2-40B4-BE49-F238E27FC236}">
                <a16:creationId xmlns:a16="http://schemas.microsoft.com/office/drawing/2014/main" id="{4E0231BD-9AB8-48A8-95C6-1D55D5F3EA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6A7BCA-94A1-4188-A6E8-1DC02E04A8DA}"/>
              </a:ext>
            </a:extLst>
          </p:cNvPr>
          <p:cNvSpPr txBox="1"/>
          <p:nvPr/>
        </p:nvSpPr>
        <p:spPr>
          <a:xfrm>
            <a:off x="1546642" y="657181"/>
            <a:ext cx="9098716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Roboto Slab" pitchFamily="2" charset="0"/>
                <a:ea typeface="Roboto Slab" pitchFamily="2" charset="0"/>
              </a:rPr>
              <a:t>Our DevOps journey @ CROZ</a:t>
            </a:r>
          </a:p>
          <a:p>
            <a:pPr algn="ctr"/>
            <a:endParaRPr lang="en-US" b="1" dirty="0">
              <a:latin typeface="Roboto Slab" pitchFamily="2" charset="0"/>
              <a:ea typeface="Roboto Slab" pitchFamily="2" charset="0"/>
            </a:endParaRPr>
          </a:p>
          <a:p>
            <a:pPr algn="ctr"/>
            <a:endParaRPr lang="en-US" b="1" dirty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lang="en-US" sz="2400" b="1" u="sng" dirty="0">
                <a:latin typeface="Roboto Slab" pitchFamily="2" charset="0"/>
                <a:ea typeface="Roboto Slab" pitchFamily="2" charset="0"/>
              </a:rPr>
              <a:t>Context</a:t>
            </a:r>
          </a:p>
          <a:p>
            <a:pPr algn="ctr"/>
            <a:r>
              <a:rPr lang="en-US" dirty="0">
                <a:latin typeface="Roboto Slab" pitchFamily="2" charset="0"/>
                <a:ea typeface="Roboto Slab" pitchFamily="2" charset="0"/>
              </a:rPr>
              <a:t>Professional services company focused on IT service delivery</a:t>
            </a:r>
          </a:p>
          <a:p>
            <a:pPr algn="ctr"/>
            <a:r>
              <a:rPr lang="en-US" dirty="0">
                <a:latin typeface="Roboto Slab" pitchFamily="2" charset="0"/>
                <a:ea typeface="Roboto Slab" pitchFamily="2" charset="0"/>
              </a:rPr>
              <a:t>T</a:t>
            </a:r>
            <a:r>
              <a:rPr lang="en-US" sz="1800" dirty="0">
                <a:effectLst/>
                <a:latin typeface="Roboto Slab" pitchFamily="2" charset="0"/>
                <a:ea typeface="Roboto Slab" pitchFamily="2" charset="0"/>
              </a:rPr>
              <a:t>he speed of innovation higher than ever, the technology more complex than ever</a:t>
            </a:r>
          </a:p>
          <a:p>
            <a:pPr algn="ctr"/>
            <a:endParaRPr lang="en-US" sz="1800" b="1" dirty="0">
              <a:effectLst/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lang="en-US" sz="2400" b="1" u="sng" dirty="0">
                <a:effectLst/>
                <a:latin typeface="Roboto Slab" pitchFamily="2" charset="0"/>
                <a:ea typeface="Roboto Slab" pitchFamily="2" charset="0"/>
              </a:rPr>
              <a:t>Challenge</a:t>
            </a:r>
            <a:endParaRPr lang="en-US" sz="2400" u="sng" dirty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lang="en-US" dirty="0">
                <a:latin typeface="Roboto Slab" pitchFamily="2" charset="0"/>
                <a:ea typeface="Roboto Slab" pitchFamily="2" charset="0"/>
              </a:rPr>
              <a:t>Delivery teams losing pace with technology, low knowledge sharing, lots of “reinventing the wheel”, not enough standardization, expensive delivery process</a:t>
            </a:r>
          </a:p>
          <a:p>
            <a:pPr algn="ctr"/>
            <a:endParaRPr lang="en-US" dirty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lang="en-US" sz="2400" b="1" u="sng" dirty="0">
                <a:latin typeface="Roboto Slab" pitchFamily="2" charset="0"/>
                <a:ea typeface="Roboto Slab" pitchFamily="2" charset="0"/>
              </a:rPr>
              <a:t>Hypothesis</a:t>
            </a:r>
          </a:p>
          <a:p>
            <a:pPr algn="ctr"/>
            <a:r>
              <a:rPr lang="en-US" sz="1800" dirty="0">
                <a:effectLst/>
                <a:latin typeface="Roboto Slab" pitchFamily="2" charset="0"/>
                <a:ea typeface="Roboto Slab" pitchFamily="2" charset="0"/>
              </a:rPr>
              <a:t>Different way of structuring teams and coordinating work could help</a:t>
            </a:r>
          </a:p>
          <a:p>
            <a:pPr algn="ctr"/>
            <a:endParaRPr lang="en-US" dirty="0"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lang="en-US" sz="2400" b="1" u="sng" dirty="0">
                <a:latin typeface="Roboto Slab" pitchFamily="2" charset="0"/>
                <a:ea typeface="Roboto Slab" pitchFamily="2" charset="0"/>
              </a:rPr>
              <a:t>Result</a:t>
            </a:r>
          </a:p>
          <a:p>
            <a:pPr algn="ctr"/>
            <a:r>
              <a:rPr lang="en-US" sz="1800" dirty="0">
                <a:effectLst/>
                <a:latin typeface="Roboto Slab" pitchFamily="2" charset="0"/>
                <a:ea typeface="Roboto Slab" pitchFamily="2" charset="0"/>
              </a:rPr>
              <a:t>Better collaboration and knowledge sharing, lower cognitive load on existing teams, additional leverage for organizational improvements, improved business results</a:t>
            </a:r>
            <a:endParaRPr lang="hr-HR" dirty="0"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860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unset&#10;&#10;Description automatically generated">
            <a:extLst>
              <a:ext uri="{FF2B5EF4-FFF2-40B4-BE49-F238E27FC236}">
                <a16:creationId xmlns:a16="http://schemas.microsoft.com/office/drawing/2014/main" id="{FDD461F0-6396-41E3-9CE1-CAB4CF1AA4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6DCB26-EC7D-4FDF-9537-7DC844330891}"/>
              </a:ext>
            </a:extLst>
          </p:cNvPr>
          <p:cNvSpPr txBox="1"/>
          <p:nvPr/>
        </p:nvSpPr>
        <p:spPr>
          <a:xfrm>
            <a:off x="2978331" y="693626"/>
            <a:ext cx="6285847" cy="58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Calibri" panose="020F0502020204030204" pitchFamily="34" charset="0"/>
              </a:rPr>
              <a:t>The results of our “experiment”</a:t>
            </a:r>
            <a:endParaRPr lang="hr-HR" sz="3200" b="1" dirty="0">
              <a:solidFill>
                <a:schemeClr val="bg1"/>
              </a:solidFill>
              <a:effectLst/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2661A6-FFC6-4004-B0DE-8BF427D396D0}"/>
              </a:ext>
            </a:extLst>
          </p:cNvPr>
          <p:cNvSpPr txBox="1"/>
          <p:nvPr/>
        </p:nvSpPr>
        <p:spPr>
          <a:xfrm>
            <a:off x="1128633" y="1797445"/>
            <a:ext cx="10398034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</a:rPr>
              <a:t>A blueprint of how our teams should be structured</a:t>
            </a:r>
          </a:p>
          <a:p>
            <a:pPr algn="ctr"/>
            <a:endParaRPr lang="en-US" sz="2200" dirty="0">
              <a:solidFill>
                <a:schemeClr val="bg1"/>
              </a:solidFill>
              <a:effectLst/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lang="en-US" sz="2200" dirty="0"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</a:rPr>
              <a:t>Increased collaboration and knowledge sharing</a:t>
            </a:r>
            <a:endParaRPr lang="en-US" sz="2200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lang="en-US" sz="2200" dirty="0">
              <a:solidFill>
                <a:schemeClr val="bg1"/>
              </a:solidFill>
              <a:effectLst/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lang="en-US" sz="2200" dirty="0"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</a:rPr>
              <a:t>Splitting the cognitive load relieved much of the pressure from stream-aligned teams and enabled them to focus better on delivering value to end users</a:t>
            </a:r>
          </a:p>
          <a:p>
            <a:pPr algn="ctr"/>
            <a:endParaRPr lang="en-US" sz="2200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lang="en-US" sz="22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Platform as a catalyst for change</a:t>
            </a:r>
          </a:p>
          <a:p>
            <a:pPr algn="ctr"/>
            <a:endParaRPr lang="en-US" sz="2200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lang="en-US" sz="22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Technical practices introduced and standardized</a:t>
            </a:r>
          </a:p>
          <a:p>
            <a:pPr algn="ctr"/>
            <a:endParaRPr lang="en-US" sz="2200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lang="en-US" sz="22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Increased engagement among people</a:t>
            </a:r>
          </a:p>
        </p:txBody>
      </p:sp>
    </p:spTree>
    <p:extLst>
      <p:ext uri="{BB962C8B-B14F-4D97-AF65-F5344CB8AC3E}">
        <p14:creationId xmlns:p14="http://schemas.microsoft.com/office/powerpoint/2010/main" val="102441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171633-2AF9-4DC4-AD59-B19AD93750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627657-FD9B-4020-B6D8-C53FE0AF3F82}"/>
              </a:ext>
            </a:extLst>
          </p:cNvPr>
          <p:cNvSpPr/>
          <p:nvPr/>
        </p:nvSpPr>
        <p:spPr>
          <a:xfrm>
            <a:off x="1524" y="0"/>
            <a:ext cx="12190476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6C51C1-A5D2-4F1B-ADAE-16A934BE068C}"/>
              </a:ext>
            </a:extLst>
          </p:cNvPr>
          <p:cNvSpPr txBox="1"/>
          <p:nvPr/>
        </p:nvSpPr>
        <p:spPr>
          <a:xfrm>
            <a:off x="2800678" y="1257893"/>
            <a:ext cx="5940988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u="none" strike="noStrike" baseline="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What this meant for our business?</a:t>
            </a:r>
          </a:p>
          <a:p>
            <a:pPr algn="ctr"/>
            <a:endParaRPr lang="en-US" sz="4000" b="0" u="none" strike="noStrike" baseline="0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lang="en-US" sz="4000" b="0" u="none" strike="noStrike" baseline="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Revenue increased </a:t>
            </a:r>
            <a:r>
              <a:rPr lang="en-US" sz="4000" b="1" u="none" strike="noStrike" baseline="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70%</a:t>
            </a:r>
          </a:p>
          <a:p>
            <a:pPr algn="ctr"/>
            <a:r>
              <a:rPr lang="en-US" sz="2800" b="0" u="none" strike="noStrike" baseline="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(while headcount grew only 10%)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lang="en-US" sz="40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73%</a:t>
            </a:r>
            <a:r>
              <a:rPr lang="en-US" sz="40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 of returning clients</a:t>
            </a:r>
            <a:endParaRPr lang="hr-HR" sz="4000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47253D-A75B-4E14-B2F5-B1FF591F6F1D}"/>
              </a:ext>
            </a:extLst>
          </p:cNvPr>
          <p:cNvSpPr txBox="1"/>
          <p:nvPr/>
        </p:nvSpPr>
        <p:spPr>
          <a:xfrm>
            <a:off x="8323653" y="6406026"/>
            <a:ext cx="3814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Slab" pitchFamily="2" charset="0"/>
                <a:ea typeface="Roboto Slab" pitchFamily="2" charset="0"/>
              </a:rPr>
              <a:t>Photo by Michal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Slab" pitchFamily="2" charset="0"/>
                <a:ea typeface="Roboto Slab" pitchFamily="2" charset="0"/>
              </a:rPr>
              <a:t>Mrozek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Slab" pitchFamily="2" charset="0"/>
                <a:ea typeface="Roboto Slab" pitchFamily="2" charset="0"/>
              </a:rPr>
              <a:t> on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Slab" pitchFamily="2" charset="0"/>
                <a:ea typeface="Roboto Slab" pitchFamily="2" charset="0"/>
              </a:rPr>
              <a:t>Unsplash</a:t>
            </a:r>
            <a:endParaRPr lang="hr-HR" sz="1600" dirty="0">
              <a:solidFill>
                <a:schemeClr val="tx1">
                  <a:lumMod val="50000"/>
                  <a:lumOff val="50000"/>
                </a:schemeClr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113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watch, compass&#10;&#10;Description automatically generated">
            <a:extLst>
              <a:ext uri="{FF2B5EF4-FFF2-40B4-BE49-F238E27FC236}">
                <a16:creationId xmlns:a16="http://schemas.microsoft.com/office/drawing/2014/main" id="{803BCF93-EDB9-449C-A92E-CAC8EDC70E2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B2D072B-2C10-4E4E-B99B-DC2AA9772F12}"/>
              </a:ext>
            </a:extLst>
          </p:cNvPr>
          <p:cNvSpPr/>
          <p:nvPr/>
        </p:nvSpPr>
        <p:spPr>
          <a:xfrm>
            <a:off x="1524" y="0"/>
            <a:ext cx="12190476" cy="6858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6DCB26-EC7D-4FDF-9537-7DC844330891}"/>
              </a:ext>
            </a:extLst>
          </p:cNvPr>
          <p:cNvSpPr txBox="1"/>
          <p:nvPr/>
        </p:nvSpPr>
        <p:spPr>
          <a:xfrm>
            <a:off x="3232405" y="693627"/>
            <a:ext cx="6190489" cy="65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600" b="1" dirty="0"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Calibri" panose="020F0502020204030204" pitchFamily="34" charset="0"/>
              </a:rPr>
              <a:t>Where do we go from here?</a:t>
            </a:r>
            <a:endParaRPr lang="hr-HR" sz="3600" b="1" dirty="0">
              <a:solidFill>
                <a:schemeClr val="bg1"/>
              </a:solidFill>
              <a:effectLst/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2661A6-FFC6-4004-B0DE-8BF427D396D0}"/>
              </a:ext>
            </a:extLst>
          </p:cNvPr>
          <p:cNvSpPr txBox="1"/>
          <p:nvPr/>
        </p:nvSpPr>
        <p:spPr>
          <a:xfrm>
            <a:off x="1128633" y="2074389"/>
            <a:ext cx="103980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</a:rPr>
              <a:t>Further improving self-service capabilities</a:t>
            </a:r>
          </a:p>
          <a:p>
            <a:pPr algn="ctr"/>
            <a:endParaRPr lang="en-US" sz="2400" dirty="0">
              <a:solidFill>
                <a:schemeClr val="bg1"/>
              </a:solidFill>
              <a:effectLst/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</a:rPr>
              <a:t>Automating project resource governance</a:t>
            </a:r>
          </a:p>
          <a:p>
            <a:pPr algn="ctr"/>
            <a:endParaRPr lang="en-US" sz="2400" dirty="0">
              <a:solidFill>
                <a:schemeClr val="bg1"/>
              </a:solidFill>
              <a:effectLst/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Driving new technology and capabilities through platform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Implementing Value Stream Management tool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Connecting existing portfolio management process with delivery metrics to better tune the flow</a:t>
            </a:r>
            <a:endParaRPr lang="hr-HR" sz="2400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2680DF-C709-45FB-B861-3F75578BE59C}"/>
              </a:ext>
            </a:extLst>
          </p:cNvPr>
          <p:cNvSpPr txBox="1"/>
          <p:nvPr/>
        </p:nvSpPr>
        <p:spPr>
          <a:xfrm>
            <a:off x="8438606" y="6406026"/>
            <a:ext cx="3699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Slab" pitchFamily="2" charset="0"/>
                <a:ea typeface="Roboto Slab" pitchFamily="2" charset="0"/>
              </a:rPr>
              <a:t>Photo by Ahmed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Slab" pitchFamily="2" charset="0"/>
                <a:ea typeface="Roboto Slab" pitchFamily="2" charset="0"/>
              </a:rPr>
              <a:t>Zayan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Slab" pitchFamily="2" charset="0"/>
                <a:ea typeface="Roboto Slab" pitchFamily="2" charset="0"/>
              </a:rPr>
              <a:t> on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Slab" pitchFamily="2" charset="0"/>
                <a:ea typeface="Roboto Slab" pitchFamily="2" charset="0"/>
              </a:rPr>
              <a:t>Unsplash</a:t>
            </a:r>
            <a:endParaRPr lang="hr-HR" sz="1600" dirty="0">
              <a:solidFill>
                <a:schemeClr val="tx1">
                  <a:lumMod val="75000"/>
                  <a:lumOff val="25000"/>
                </a:schemeClr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191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D705DC-D601-4E75-B8A2-1C1C911A7F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926164-83DE-472C-9ECA-55C86F7FE1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r-H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B92-134F-4A42-B7B2-87AB976884E9}"/>
              </a:ext>
            </a:extLst>
          </p:cNvPr>
          <p:cNvSpPr txBox="1"/>
          <p:nvPr/>
        </p:nvSpPr>
        <p:spPr>
          <a:xfrm>
            <a:off x="1137694" y="912055"/>
            <a:ext cx="943002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FF00"/>
                </a:solidFill>
                <a:latin typeface="Roboto Slab" pitchFamily="2" charset="0"/>
                <a:ea typeface="Roboto Slab" pitchFamily="2" charset="0"/>
              </a:rPr>
              <a:t>Turning point #1</a:t>
            </a:r>
          </a:p>
          <a:p>
            <a:pPr algn="ctr"/>
            <a:r>
              <a:rPr lang="en-US" sz="3200" b="1" dirty="0">
                <a:solidFill>
                  <a:srgbClr val="FFFF00"/>
                </a:solidFill>
                <a:latin typeface="Roboto Slab" pitchFamily="2" charset="0"/>
                <a:ea typeface="Roboto Slab" pitchFamily="2" charset="0"/>
              </a:rPr>
              <a:t>(2010.)</a:t>
            </a:r>
          </a:p>
          <a:p>
            <a:endParaRPr lang="en-US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  <a:p>
            <a:endParaRPr lang="en-US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  <a:p>
            <a:endParaRPr lang="en-US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Rapid growth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2008-2010 Deloitte Technology Fast EMEA/Central Europe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Doubled in headcount</a:t>
            </a:r>
          </a:p>
          <a:p>
            <a:pPr algn="ctr"/>
            <a:endParaRPr lang="en-US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Downside</a:t>
            </a:r>
            <a:endParaRPr lang="en-US" b="1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Friction in delivery process, new colleagues, low on skills and knowledge</a:t>
            </a:r>
          </a:p>
          <a:p>
            <a:pPr algn="ctr"/>
            <a:endParaRPr lang="en-US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Solution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Moving from project teams to stable, long-standing </a:t>
            </a:r>
            <a:r>
              <a:rPr lang="en-US" sz="2000" b="1" u="sng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cross-functional teams</a:t>
            </a:r>
          </a:p>
        </p:txBody>
      </p:sp>
    </p:spTree>
    <p:extLst>
      <p:ext uri="{BB962C8B-B14F-4D97-AF65-F5344CB8AC3E}">
        <p14:creationId xmlns:p14="http://schemas.microsoft.com/office/powerpoint/2010/main" val="366088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D9186E-B6AC-48E5-800E-AEF0888D704A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6022" y="1799246"/>
            <a:ext cx="5731510" cy="33254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46B911-BD53-42FE-8307-C3F3F810CE22}"/>
              </a:ext>
            </a:extLst>
          </p:cNvPr>
          <p:cNvSpPr txBox="1"/>
          <p:nvPr/>
        </p:nvSpPr>
        <p:spPr>
          <a:xfrm>
            <a:off x="1128068" y="1965870"/>
            <a:ext cx="386716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Roboto Slab" pitchFamily="2" charset="0"/>
                <a:ea typeface="Roboto Slab" pitchFamily="2" charset="0"/>
              </a:rPr>
              <a:t>Cross-functional teams</a:t>
            </a:r>
            <a:r>
              <a:rPr lang="en-US" sz="2800" dirty="0">
                <a:latin typeface="Roboto Slab" pitchFamily="2" charset="0"/>
                <a:ea typeface="Roboto Slab" pitchFamily="2" charset="0"/>
              </a:rPr>
              <a:t> with</a:t>
            </a:r>
          </a:p>
          <a:p>
            <a:r>
              <a:rPr lang="en-US" sz="2800" dirty="0">
                <a:latin typeface="Roboto Slab" pitchFamily="2" charset="0"/>
                <a:ea typeface="Roboto Slab" pitchFamily="2" charset="0"/>
              </a:rPr>
              <a:t>end-to-end ownership of functionalities, delivery process and infrastructure</a:t>
            </a:r>
            <a:endParaRPr lang="hr-HR" sz="2800" dirty="0"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65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781" y="569542"/>
            <a:ext cx="6390349" cy="565427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200" b="1" dirty="0">
                <a:latin typeface="Roboto Slab" pitchFamily="2" charset="0"/>
                <a:ea typeface="Roboto Slab" pitchFamily="2" charset="0"/>
              </a:rPr>
              <a:t>Then cloud native happened!</a:t>
            </a:r>
            <a:endParaRPr lang="en-US" sz="3100" b="1" dirty="0">
              <a:latin typeface="Roboto Slab" pitchFamily="2" charset="0"/>
              <a:ea typeface="Roboto Slab" pitchFamily="2" charset="0"/>
            </a:endParaRPr>
          </a:p>
          <a:p>
            <a:pPr marL="0" indent="0" algn="ctr">
              <a:buNone/>
            </a:pPr>
            <a:endParaRPr lang="en-US" sz="3200" b="1" dirty="0">
              <a:latin typeface="Roboto Slab" pitchFamily="2" charset="0"/>
              <a:ea typeface="Roboto Slab" pitchFamily="2" charset="0"/>
            </a:endParaRPr>
          </a:p>
          <a:p>
            <a:pPr marL="0" indent="0" algn="ctr">
              <a:buNone/>
            </a:pPr>
            <a:r>
              <a:rPr lang="en-US" sz="2400" b="1" dirty="0">
                <a:latin typeface="Roboto Slab" pitchFamily="2" charset="0"/>
                <a:ea typeface="Roboto Slab" pitchFamily="2" charset="0"/>
              </a:rPr>
              <a:t>Upsides</a:t>
            </a:r>
          </a:p>
          <a:p>
            <a:pPr marL="0" indent="0" algn="ctr">
              <a:buNone/>
            </a:pPr>
            <a:r>
              <a:rPr lang="en-US" sz="2000" dirty="0">
                <a:latin typeface="Roboto Slab" pitchFamily="2" charset="0"/>
                <a:ea typeface="Roboto Slab" pitchFamily="2" charset="0"/>
              </a:rPr>
              <a:t>Cloud, scalability, decoupling, better automation tools, shorter feedback loops</a:t>
            </a:r>
          </a:p>
          <a:p>
            <a:pPr marL="0" indent="0" algn="ctr">
              <a:buNone/>
            </a:pPr>
            <a:endParaRPr lang="en-US" sz="2000" dirty="0">
              <a:latin typeface="Roboto Slab" pitchFamily="2" charset="0"/>
              <a:ea typeface="Roboto Slab" pitchFamily="2" charset="0"/>
            </a:endParaRPr>
          </a:p>
          <a:p>
            <a:pPr marL="0" indent="0" algn="ctr">
              <a:buNone/>
            </a:pPr>
            <a:r>
              <a:rPr lang="en-US" sz="2400" b="1" dirty="0">
                <a:latin typeface="Roboto Slab" pitchFamily="2" charset="0"/>
                <a:ea typeface="Roboto Slab" pitchFamily="2" charset="0"/>
              </a:rPr>
              <a:t>Downsides</a:t>
            </a:r>
          </a:p>
          <a:p>
            <a:pPr marL="0" indent="0" algn="ctr">
              <a:buNone/>
            </a:pPr>
            <a:r>
              <a:rPr lang="en-US" sz="2000" dirty="0">
                <a:latin typeface="Roboto Slab" pitchFamily="2" charset="0"/>
                <a:ea typeface="Roboto Slab" pitchFamily="2" charset="0"/>
              </a:rPr>
              <a:t>Complexity, proliferation of technologies, different development paradigm, different organizational setup and different organizational culture</a:t>
            </a:r>
          </a:p>
          <a:p>
            <a:pPr marL="0" indent="0" algn="ctr">
              <a:buNone/>
            </a:pPr>
            <a:endParaRPr lang="en-US" sz="2000" b="1" dirty="0">
              <a:latin typeface="Roboto Slab" pitchFamily="2" charset="0"/>
              <a:ea typeface="Roboto Slab" pitchFamily="2" charset="0"/>
            </a:endParaRPr>
          </a:p>
          <a:p>
            <a:pPr marL="0" indent="0" algn="ctr">
              <a:buNone/>
            </a:pPr>
            <a:r>
              <a:rPr lang="en-US" sz="2400" b="1" dirty="0">
                <a:latin typeface="Roboto Slab" pitchFamily="2" charset="0"/>
                <a:ea typeface="Roboto Slab" pitchFamily="2" charset="0"/>
              </a:rPr>
              <a:t>Net result</a:t>
            </a:r>
          </a:p>
          <a:p>
            <a:pPr marL="0" indent="0" algn="ctr">
              <a:buNone/>
            </a:pPr>
            <a:r>
              <a:rPr lang="en-US" sz="2000" dirty="0">
                <a:latin typeface="Roboto Slab" pitchFamily="2" charset="0"/>
                <a:ea typeface="Roboto Slab" pitchFamily="2" charset="0"/>
              </a:rPr>
              <a:t>Teams couldn’t </a:t>
            </a:r>
            <a:r>
              <a:rPr lang="en-US" sz="2000" dirty="0">
                <a:effectLst/>
                <a:latin typeface="Roboto Slab" pitchFamily="2" charset="0"/>
                <a:ea typeface="Roboto Slab" pitchFamily="2" charset="0"/>
              </a:rPr>
              <a:t>keep tabs on every moving part in this new technology stack</a:t>
            </a:r>
            <a:endParaRPr lang="en-US" sz="2000" dirty="0"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https://d0.awsstatic.com/enterprise-marketing/enterprise_page/slide_graphics/Enterprise-Slide_All_lg-cloud-native.pn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89" r="15521"/>
          <a:stretch/>
        </p:blipFill>
        <p:spPr bwMode="auto">
          <a:xfrm>
            <a:off x="6372771" y="640082"/>
            <a:ext cx="5461724" cy="557783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927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9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9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FD93C2E4-0A83-4662-BAAA-4B00A5E4D46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952" y="457200"/>
            <a:ext cx="304609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58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2" descr="Four fundamental topologies">
            <a:extLst>
              <a:ext uri="{FF2B5EF4-FFF2-40B4-BE49-F238E27FC236}">
                <a16:creationId xmlns:a16="http://schemas.microsoft.com/office/drawing/2014/main" id="{BE817F5D-D951-4FE8-80BF-B01A07577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371598" y="2874745"/>
            <a:ext cx="4565251" cy="256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3 team interaction modes">
            <a:extLst>
              <a:ext uri="{FF2B5EF4-FFF2-40B4-BE49-F238E27FC236}">
                <a16:creationId xmlns:a16="http://schemas.microsoft.com/office/drawing/2014/main" id="{3230D429-B4CC-4469-82EF-5EEEC1379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267671" y="2888407"/>
            <a:ext cx="4600354" cy="258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6F7673-9040-41DC-A274-668AB683272B}"/>
              </a:ext>
            </a:extLst>
          </p:cNvPr>
          <p:cNvSpPr txBox="1"/>
          <p:nvPr/>
        </p:nvSpPr>
        <p:spPr>
          <a:xfrm>
            <a:off x="4307694" y="288223"/>
            <a:ext cx="3576612" cy="1127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FFFF00"/>
                </a:solidFill>
                <a:latin typeface="Roboto Slab" pitchFamily="2" charset="0"/>
                <a:ea typeface="Roboto Slab" pitchFamily="2" charset="0"/>
              </a:rPr>
              <a:t>Turning Point #2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FFFF00"/>
                </a:solidFill>
                <a:latin typeface="Roboto Slab" pitchFamily="2" charset="0"/>
                <a:ea typeface="Roboto Slab" pitchFamily="2" charset="0"/>
              </a:rPr>
              <a:t>(2019.)</a:t>
            </a:r>
          </a:p>
        </p:txBody>
      </p:sp>
    </p:spTree>
    <p:extLst>
      <p:ext uri="{BB962C8B-B14F-4D97-AF65-F5344CB8AC3E}">
        <p14:creationId xmlns:p14="http://schemas.microsoft.com/office/powerpoint/2010/main" val="2367870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6B45A3-B017-4C4C-83E8-96A94F080A53}"/>
              </a:ext>
            </a:extLst>
          </p:cNvPr>
          <p:cNvSpPr txBox="1"/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+mj-cs"/>
              </a:rPr>
              <a:t>Introducing the platform team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6E67AB-6F7A-445C-A296-17BE3B5CE7E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641" y="939021"/>
            <a:ext cx="6695741" cy="497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99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A6F7673-9040-41DC-A274-668AB683272B}"/>
              </a:ext>
            </a:extLst>
          </p:cNvPr>
          <p:cNvSpPr txBox="1"/>
          <p:nvPr/>
        </p:nvSpPr>
        <p:spPr>
          <a:xfrm>
            <a:off x="4130039" y="607973"/>
            <a:ext cx="4104786" cy="645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What is a platform?</a:t>
            </a:r>
          </a:p>
        </p:txBody>
      </p:sp>
      <p:pic>
        <p:nvPicPr>
          <p:cNvPr id="10" name="Picture 9" descr="Diagram, letter&#10;&#10;Description automatically generated">
            <a:extLst>
              <a:ext uri="{FF2B5EF4-FFF2-40B4-BE49-F238E27FC236}">
                <a16:creationId xmlns:a16="http://schemas.microsoft.com/office/drawing/2014/main" id="{AE99C0E6-5B50-4017-BC53-6B262BA93B84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5312" y="2852929"/>
            <a:ext cx="6068363" cy="38016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9C68BA-98BE-44D7-9949-29DA65C0C51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185" y="2088117"/>
            <a:ext cx="5132515" cy="2065199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033084A3-FE11-436C-BB40-D2AB15578169}"/>
              </a:ext>
            </a:extLst>
          </p:cNvPr>
          <p:cNvSpPr/>
          <p:nvPr/>
        </p:nvSpPr>
        <p:spPr>
          <a:xfrm>
            <a:off x="198325" y="3244815"/>
            <a:ext cx="5480375" cy="113908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47189F-0CA7-4A5D-BEAA-A134CA266437}"/>
              </a:ext>
            </a:extLst>
          </p:cNvPr>
          <p:cNvSpPr txBox="1"/>
          <p:nvPr/>
        </p:nvSpPr>
        <p:spPr>
          <a:xfrm>
            <a:off x="7644384" y="2299582"/>
            <a:ext cx="277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Roboto Slab" pitchFamily="2" charset="0"/>
                <a:ea typeface="Roboto Slab" pitchFamily="2" charset="0"/>
              </a:rPr>
              <a:t>Platform at CROZ</a:t>
            </a:r>
            <a:endParaRPr lang="hr-HR" sz="2400" b="1" dirty="0"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359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11556</TotalTime>
  <Words>772</Words>
  <Application>Microsoft Macintosh PowerPoint</Application>
  <PresentationFormat>Widescreen</PresentationFormat>
  <Paragraphs>170</Paragraphs>
  <Slides>22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 Light</vt:lpstr>
      <vt:lpstr>Roboto Slab</vt:lpstr>
      <vt:lpstr>Calibri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 Krnic</dc:creator>
  <cp:lastModifiedBy>Alex Broderick-Forster</cp:lastModifiedBy>
  <cp:revision>112</cp:revision>
  <dcterms:created xsi:type="dcterms:W3CDTF">2021-04-10T09:02:03Z</dcterms:created>
  <dcterms:modified xsi:type="dcterms:W3CDTF">2021-05-14T19:55:20Z</dcterms:modified>
</cp:coreProperties>
</file>